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08" r:id="rId4"/>
  </p:sldMasterIdLst>
  <p:notesMasterIdLst>
    <p:notesMasterId r:id="rId56"/>
  </p:notesMasterIdLst>
  <p:handoutMasterIdLst>
    <p:handoutMasterId r:id="rId57"/>
  </p:handoutMasterIdLst>
  <p:sldIdLst>
    <p:sldId id="256" r:id="rId5"/>
    <p:sldId id="310" r:id="rId6"/>
    <p:sldId id="343" r:id="rId7"/>
    <p:sldId id="323" r:id="rId8"/>
    <p:sldId id="322" r:id="rId9"/>
    <p:sldId id="306" r:id="rId10"/>
    <p:sldId id="338" r:id="rId11"/>
    <p:sldId id="339" r:id="rId12"/>
    <p:sldId id="340" r:id="rId13"/>
    <p:sldId id="297" r:id="rId14"/>
    <p:sldId id="312" r:id="rId15"/>
    <p:sldId id="313" r:id="rId16"/>
    <p:sldId id="316" r:id="rId17"/>
    <p:sldId id="317" r:id="rId18"/>
    <p:sldId id="315" r:id="rId19"/>
    <p:sldId id="314" r:id="rId20"/>
    <p:sldId id="304" r:id="rId21"/>
    <p:sldId id="324" r:id="rId22"/>
    <p:sldId id="290" r:id="rId23"/>
    <p:sldId id="330" r:id="rId24"/>
    <p:sldId id="333" r:id="rId25"/>
    <p:sldId id="334" r:id="rId26"/>
    <p:sldId id="305" r:id="rId27"/>
    <p:sldId id="291" r:id="rId28"/>
    <p:sldId id="335" r:id="rId29"/>
    <p:sldId id="336" r:id="rId30"/>
    <p:sldId id="337" r:id="rId31"/>
    <p:sldId id="292" r:id="rId32"/>
    <p:sldId id="319" r:id="rId33"/>
    <p:sldId id="321" r:id="rId34"/>
    <p:sldId id="293" r:id="rId35"/>
    <p:sldId id="295" r:id="rId36"/>
    <p:sldId id="325" r:id="rId37"/>
    <p:sldId id="294" r:id="rId38"/>
    <p:sldId id="326" r:id="rId39"/>
    <p:sldId id="266" r:id="rId40"/>
    <p:sldId id="276" r:id="rId41"/>
    <p:sldId id="277" r:id="rId42"/>
    <p:sldId id="278" r:id="rId43"/>
    <p:sldId id="279" r:id="rId44"/>
    <p:sldId id="283" r:id="rId45"/>
    <p:sldId id="285" r:id="rId46"/>
    <p:sldId id="284" r:id="rId47"/>
    <p:sldId id="342" r:id="rId48"/>
    <p:sldId id="280" r:id="rId49"/>
    <p:sldId id="341" r:id="rId50"/>
    <p:sldId id="307" r:id="rId51"/>
    <p:sldId id="327" r:id="rId52"/>
    <p:sldId id="328" r:id="rId53"/>
    <p:sldId id="329" r:id="rId54"/>
    <p:sldId id="308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9296885F-254D-47B1-94F5-C19210E26C02}">
          <p14:sldIdLst>
            <p14:sldId id="256"/>
            <p14:sldId id="310"/>
            <p14:sldId id="343"/>
            <p14:sldId id="323"/>
            <p14:sldId id="322"/>
            <p14:sldId id="306"/>
            <p14:sldId id="338"/>
            <p14:sldId id="339"/>
            <p14:sldId id="340"/>
            <p14:sldId id="297"/>
            <p14:sldId id="312"/>
            <p14:sldId id="313"/>
            <p14:sldId id="316"/>
            <p14:sldId id="317"/>
            <p14:sldId id="315"/>
            <p14:sldId id="314"/>
            <p14:sldId id="304"/>
            <p14:sldId id="324"/>
            <p14:sldId id="290"/>
            <p14:sldId id="330"/>
            <p14:sldId id="333"/>
            <p14:sldId id="334"/>
            <p14:sldId id="305"/>
            <p14:sldId id="291"/>
            <p14:sldId id="335"/>
            <p14:sldId id="336"/>
            <p14:sldId id="337"/>
            <p14:sldId id="292"/>
            <p14:sldId id="319"/>
            <p14:sldId id="321"/>
            <p14:sldId id="293"/>
            <p14:sldId id="295"/>
            <p14:sldId id="325"/>
            <p14:sldId id="294"/>
            <p14:sldId id="326"/>
            <p14:sldId id="266"/>
            <p14:sldId id="276"/>
            <p14:sldId id="277"/>
            <p14:sldId id="278"/>
            <p14:sldId id="279"/>
            <p14:sldId id="283"/>
            <p14:sldId id="285"/>
            <p14:sldId id="284"/>
            <p14:sldId id="342"/>
            <p14:sldId id="280"/>
            <p14:sldId id="341"/>
            <p14:sldId id="307"/>
            <p14:sldId id="327"/>
            <p14:sldId id="328"/>
            <p14:sldId id="329"/>
            <p14:sldId id="30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4" autoAdjust="0"/>
    <p:restoredTop sz="83452" autoAdjust="0"/>
  </p:normalViewPr>
  <p:slideViewPr>
    <p:cSldViewPr snapToGrid="0" snapToObjects="1">
      <p:cViewPr>
        <p:scale>
          <a:sx n="50" d="100"/>
          <a:sy n="50" d="100"/>
        </p:scale>
        <p:origin x="-1794" y="-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B9D01-A0A8-4BF8-95FC-C4CDE20DEEC8}" type="datetimeFigureOut">
              <a:rPr lang="fr-FR" smtClean="0"/>
              <a:t>15/12/2013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549AC-86FB-414F-BFA5-6583A3BFB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073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E679-9035-49BF-B6E1-E8B4048664C8}" type="datetimeFigureOut">
              <a:rPr lang="pl-PL" smtClean="0"/>
              <a:t>2013-12-15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E9FBA-86D4-4E9F-A92A-FFBB40627B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02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</a:t>
            </a:r>
            <a:r>
              <a:rPr lang="pl-PL" dirty="0" err="1" smtClean="0"/>
              <a:t>www.youtube.com</a:t>
            </a:r>
            <a:r>
              <a:rPr lang="pl-PL" dirty="0" smtClean="0"/>
              <a:t>/</a:t>
            </a:r>
            <a:r>
              <a:rPr lang="pl-PL" dirty="0" err="1" smtClean="0"/>
              <a:t>watch?v</a:t>
            </a:r>
            <a:r>
              <a:rPr lang="pl-PL" dirty="0" smtClean="0"/>
              <a:t>=RGtCw5E7gBc</a:t>
            </a:r>
          </a:p>
          <a:p>
            <a:r>
              <a:rPr lang="en-US" dirty="0" smtClean="0"/>
              <a:t>=&gt; board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5E138-4E58-A74D-AFB4-9E2F1EBDAE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21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Duplicate</a:t>
            </a:r>
            <a:r>
              <a:rPr lang="pl-PL" baseline="0" dirty="0" smtClean="0"/>
              <a:t> and </a:t>
            </a:r>
            <a:r>
              <a:rPr lang="pl-PL" baseline="0" dirty="0" err="1" smtClean="0"/>
              <a:t>make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figure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appear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two</a:t>
            </a:r>
            <a:r>
              <a:rPr lang="pl-PL" baseline="0" dirty="0" smtClean="0"/>
              <a:t> by </a:t>
            </a:r>
            <a:r>
              <a:rPr lang="pl-PL" baseline="0" dirty="0" err="1" smtClean="0"/>
              <a:t>two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maybe</a:t>
            </a:r>
            <a:r>
              <a:rPr lang="pl-PL" baseline="0" dirty="0" smtClean="0"/>
              <a:t>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9FBA-86D4-4E9F-A92A-FFBB40627BEF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698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Duplicate</a:t>
            </a:r>
            <a:r>
              <a:rPr lang="pl-PL" baseline="0" dirty="0" smtClean="0"/>
              <a:t> and </a:t>
            </a:r>
            <a:r>
              <a:rPr lang="pl-PL" baseline="0" dirty="0" err="1" smtClean="0"/>
              <a:t>make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figure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appear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two</a:t>
            </a:r>
            <a:r>
              <a:rPr lang="pl-PL" baseline="0" dirty="0" smtClean="0"/>
              <a:t> by </a:t>
            </a:r>
            <a:r>
              <a:rPr lang="pl-PL" baseline="0" dirty="0" err="1" smtClean="0"/>
              <a:t>two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maybe</a:t>
            </a:r>
            <a:r>
              <a:rPr lang="pl-PL" baseline="0" dirty="0" smtClean="0"/>
              <a:t>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9FBA-86D4-4E9F-A92A-FFBB40627BEF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6987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Duplicate</a:t>
            </a:r>
            <a:r>
              <a:rPr lang="pl-PL" baseline="0" dirty="0" smtClean="0"/>
              <a:t> and </a:t>
            </a:r>
            <a:r>
              <a:rPr lang="pl-PL" baseline="0" dirty="0" err="1" smtClean="0"/>
              <a:t>make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figure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appear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two</a:t>
            </a:r>
            <a:r>
              <a:rPr lang="pl-PL" baseline="0" dirty="0" smtClean="0"/>
              <a:t> by </a:t>
            </a:r>
            <a:r>
              <a:rPr lang="pl-PL" baseline="0" dirty="0" err="1" smtClean="0"/>
              <a:t>two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maybe</a:t>
            </a:r>
            <a:r>
              <a:rPr lang="pl-PL" baseline="0" dirty="0" smtClean="0"/>
              <a:t>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9FBA-86D4-4E9F-A92A-FFBB40627BEF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698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</a:t>
            </a:r>
            <a:r>
              <a:rPr lang="pl-PL" dirty="0" err="1" smtClean="0"/>
              <a:t>www.youtube.com</a:t>
            </a:r>
            <a:r>
              <a:rPr lang="pl-PL" dirty="0" smtClean="0"/>
              <a:t>/</a:t>
            </a:r>
            <a:r>
              <a:rPr lang="pl-PL" dirty="0" err="1" smtClean="0"/>
              <a:t>watch?v</a:t>
            </a:r>
            <a:r>
              <a:rPr lang="pl-PL" dirty="0" smtClean="0"/>
              <a:t>=RGtCw5E7gBc</a:t>
            </a:r>
          </a:p>
          <a:p>
            <a:r>
              <a:rPr lang="en-US" dirty="0" smtClean="0"/>
              <a:t>=&gt; board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5E138-4E58-A74D-AFB4-9E2F1EBDAE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2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</a:t>
            </a:r>
            <a:r>
              <a:rPr lang="pl-PL" dirty="0" err="1" smtClean="0"/>
              <a:t>www.youtube.com</a:t>
            </a:r>
            <a:r>
              <a:rPr lang="pl-PL" dirty="0" smtClean="0"/>
              <a:t>/</a:t>
            </a:r>
            <a:r>
              <a:rPr lang="pl-PL" dirty="0" err="1" smtClean="0"/>
              <a:t>watch?v</a:t>
            </a:r>
            <a:r>
              <a:rPr lang="pl-PL" dirty="0" smtClean="0"/>
              <a:t>=RGtCw5E7gBc</a:t>
            </a:r>
          </a:p>
          <a:p>
            <a:r>
              <a:rPr lang="en-US" dirty="0" smtClean="0"/>
              <a:t>=&gt; board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5E138-4E58-A74D-AFB4-9E2F1EBDAE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2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</a:t>
            </a:r>
            <a:r>
              <a:rPr lang="pl-PL" dirty="0" err="1" smtClean="0"/>
              <a:t>www.youtube.com</a:t>
            </a:r>
            <a:r>
              <a:rPr lang="pl-PL" dirty="0" smtClean="0"/>
              <a:t>/</a:t>
            </a:r>
            <a:r>
              <a:rPr lang="pl-PL" dirty="0" err="1" smtClean="0"/>
              <a:t>watch?v</a:t>
            </a:r>
            <a:r>
              <a:rPr lang="pl-PL" dirty="0" smtClean="0"/>
              <a:t>=RGtCw5E7gBc</a:t>
            </a:r>
          </a:p>
          <a:p>
            <a:r>
              <a:rPr lang="en-US" dirty="0" smtClean="0"/>
              <a:t>=&gt; board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5E138-4E58-A74D-AFB4-9E2F1EBDAE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2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</a:t>
            </a:r>
            <a:r>
              <a:rPr lang="pl-PL" dirty="0" err="1" smtClean="0"/>
              <a:t>www.youtube.com</a:t>
            </a:r>
            <a:r>
              <a:rPr lang="pl-PL" dirty="0" smtClean="0"/>
              <a:t>/</a:t>
            </a:r>
            <a:r>
              <a:rPr lang="pl-PL" dirty="0" err="1" smtClean="0"/>
              <a:t>watch?v</a:t>
            </a:r>
            <a:r>
              <a:rPr lang="pl-PL" dirty="0" smtClean="0"/>
              <a:t>=RGtCw5E7gBc</a:t>
            </a:r>
          </a:p>
          <a:p>
            <a:pPr marL="171450" indent="-171450">
              <a:buFont typeface="Symbol"/>
              <a:buChar char="Þ"/>
            </a:pPr>
            <a:r>
              <a:rPr lang="en-US" dirty="0" smtClean="0"/>
              <a:t>board ?</a:t>
            </a:r>
            <a:endParaRPr lang="pl-PL" dirty="0" smtClean="0"/>
          </a:p>
          <a:p>
            <a:pPr marL="171450" indent="-171450">
              <a:buFont typeface="Symbol"/>
              <a:buChar char="Þ"/>
            </a:pPr>
            <a:r>
              <a:rPr lang="pl-PL" dirty="0" smtClean="0"/>
              <a:t>Talk </a:t>
            </a:r>
            <a:r>
              <a:rPr lang="pl-PL" dirty="0" err="1" smtClean="0"/>
              <a:t>abut</a:t>
            </a:r>
            <a:r>
              <a:rPr lang="pl-PL" dirty="0" smtClean="0"/>
              <a:t> </a:t>
            </a:r>
            <a:r>
              <a:rPr lang="pl-PL" dirty="0" err="1" smtClean="0"/>
              <a:t>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5E138-4E58-A74D-AFB4-9E2F1EBDAE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21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9FBA-86D4-4E9F-A92A-FFBB40627BEF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142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9FBA-86D4-4E9F-A92A-FFBB40627BEF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142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9FBA-86D4-4E9F-A92A-FFBB40627BEF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142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9FBA-86D4-4E9F-A92A-FFBB40627BEF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14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12/15/2013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Utilisateurs:hdebelly:Downloads:Report.docx!OLE_LINK1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Utilisateurs:hdebelly:Downloads:Report.docx!OLE_LINK1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Utilisateurs:hdebelly:Downloads:Report.docx!OLE_LINK1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Utilisateurs:hdebelly:Downloads:Report.docx!OLE_LINK1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Utilisateurs:hdebelly:Downloads:Report.docx!OLE_LINK1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Utilisateurs:hdebelly:Downloads:Report.docx!OLE_LINK1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Utilisateurs:hdebelly:Downloads:Report.docx!OLE_LINK1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jpeg"/><Relationship Id="rId4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94560"/>
            <a:ext cx="7543800" cy="1524000"/>
          </a:xfrm>
        </p:spPr>
        <p:txBody>
          <a:bodyPr/>
          <a:lstStyle/>
          <a:p>
            <a:r>
              <a:rPr lang="en-US" sz="4000" dirty="0"/>
              <a:t>Pattern formation in Escherichia coli: A model for the pole-to-pole oscillations of Min proteins and the localization of the division site</a:t>
            </a:r>
            <a:r>
              <a:rPr lang="fr-FR" dirty="0"/>
              <a:t/>
            </a:r>
            <a:br>
              <a:rPr lang="fr-FR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 </a:t>
            </a:r>
            <a:r>
              <a:rPr lang="en-US" dirty="0"/>
              <a:t>CZERWINSKA </a:t>
            </a:r>
            <a:r>
              <a:rPr lang="en-US" dirty="0" err="1" smtClean="0"/>
              <a:t>Urszula</a:t>
            </a:r>
            <a:r>
              <a:rPr lang="en-US" dirty="0" smtClean="0"/>
              <a:t>,</a:t>
            </a:r>
          </a:p>
          <a:p>
            <a:r>
              <a:rPr lang="en-US" dirty="0" smtClean="0"/>
              <a:t>DE </a:t>
            </a:r>
            <a:r>
              <a:rPr lang="en-US" dirty="0"/>
              <a:t>BELLY Henry</a:t>
            </a:r>
            <a:endParaRPr lang="fr-FR" dirty="0"/>
          </a:p>
          <a:p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57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/>
          <p:cNvGrpSpPr/>
          <p:nvPr/>
        </p:nvGrpSpPr>
        <p:grpSpPr>
          <a:xfrm>
            <a:off x="1412924" y="521742"/>
            <a:ext cx="8603568" cy="1971651"/>
            <a:chOff x="1412924" y="521742"/>
            <a:chExt cx="8603568" cy="1971651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3735237"/>
                </p:ext>
              </p:extLst>
            </p:nvPr>
          </p:nvGraphicFramePr>
          <p:xfrm>
            <a:off x="1412924" y="521742"/>
            <a:ext cx="8603568" cy="197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2" name="Document" r:id="rId3" imgW="5486400" imgH="1257300" progId="Word.Document.12">
                    <p:link updateAutomatic="1"/>
                  </p:oleObj>
                </mc:Choice>
                <mc:Fallback>
                  <p:oleObj name="Document" r:id="rId3" imgW="5486400" imgH="1257300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12924" y="521742"/>
                          <a:ext cx="8603568" cy="1971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Double Bracket 7"/>
            <p:cNvSpPr/>
            <p:nvPr/>
          </p:nvSpPr>
          <p:spPr>
            <a:xfrm>
              <a:off x="4572000" y="521742"/>
              <a:ext cx="3543300" cy="1822235"/>
            </a:xfrm>
            <a:prstGeom prst="bracket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412924" y="521742"/>
              <a:ext cx="3159076" cy="1822235"/>
            </a:xfrm>
            <a:prstGeom prst="bracketPair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493551" y="2493393"/>
            <a:ext cx="1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Precursors (unbound)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27485" y="2605456"/>
            <a:ext cx="8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 </a:t>
            </a:r>
            <a:endParaRPr lang="en-US" dirty="0"/>
          </a:p>
        </p:txBody>
      </p:sp>
      <p:sp>
        <p:nvSpPr>
          <p:cNvPr id="13" name="pole tekstowe 12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3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/>
          <p:cNvGrpSpPr/>
          <p:nvPr/>
        </p:nvGrpSpPr>
        <p:grpSpPr>
          <a:xfrm>
            <a:off x="1412924" y="521742"/>
            <a:ext cx="8603568" cy="1971651"/>
            <a:chOff x="1412924" y="521742"/>
            <a:chExt cx="8603568" cy="1971651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9086372"/>
                </p:ext>
              </p:extLst>
            </p:nvPr>
          </p:nvGraphicFramePr>
          <p:xfrm>
            <a:off x="1412924" y="521742"/>
            <a:ext cx="8603568" cy="197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3" name="Document" r:id="rId3" imgW="5486400" imgH="1257300" progId="Word.Document.12">
                    <p:link updateAutomatic="1"/>
                  </p:oleObj>
                </mc:Choice>
                <mc:Fallback>
                  <p:oleObj name="Document" r:id="rId3" imgW="5486400" imgH="1257300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12924" y="521742"/>
                          <a:ext cx="8603568" cy="1971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Double Bracket 7"/>
            <p:cNvSpPr/>
            <p:nvPr/>
          </p:nvSpPr>
          <p:spPr>
            <a:xfrm>
              <a:off x="4572000" y="521742"/>
              <a:ext cx="3543300" cy="1822235"/>
            </a:xfrm>
            <a:prstGeom prst="bracket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412924" y="521742"/>
              <a:ext cx="3159076" cy="1822235"/>
            </a:xfrm>
            <a:prstGeom prst="bracketPair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64230" y="2510286"/>
            <a:ext cx="1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Precursors (unbound)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2315" y="2648785"/>
            <a:ext cx="8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 </a:t>
            </a:r>
            <a:endParaRPr lang="en-US" dirty="0"/>
          </a:p>
        </p:txBody>
      </p:sp>
      <p:pic>
        <p:nvPicPr>
          <p:cNvPr id="12" name="image21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2867552" y="3793847"/>
            <a:ext cx="3454613" cy="94079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4549140" y="2493393"/>
            <a:ext cx="45719" cy="11299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ole tekstowe 13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/>
          <p:cNvGrpSpPr/>
          <p:nvPr/>
        </p:nvGrpSpPr>
        <p:grpSpPr>
          <a:xfrm>
            <a:off x="1412924" y="521742"/>
            <a:ext cx="8603568" cy="1971651"/>
            <a:chOff x="1412924" y="521742"/>
            <a:chExt cx="8603568" cy="1971651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5724482"/>
                </p:ext>
              </p:extLst>
            </p:nvPr>
          </p:nvGraphicFramePr>
          <p:xfrm>
            <a:off x="1412924" y="521742"/>
            <a:ext cx="8603568" cy="197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7" name="Document" r:id="rId3" imgW="5486400" imgH="1257300" progId="Word.Document.12">
                    <p:link updateAutomatic="1"/>
                  </p:oleObj>
                </mc:Choice>
                <mc:Fallback>
                  <p:oleObj name="Document" r:id="rId3" imgW="5486400" imgH="1257300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12924" y="521742"/>
                          <a:ext cx="8603568" cy="1971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Double Bracket 7"/>
            <p:cNvSpPr/>
            <p:nvPr/>
          </p:nvSpPr>
          <p:spPr>
            <a:xfrm>
              <a:off x="4572000" y="521742"/>
              <a:ext cx="3543300" cy="1822235"/>
            </a:xfrm>
            <a:prstGeom prst="bracket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412924" y="521742"/>
              <a:ext cx="3159076" cy="1822235"/>
            </a:xfrm>
            <a:prstGeom prst="bracketPair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64230" y="2510286"/>
            <a:ext cx="1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Precursors (unbound)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2315" y="2648785"/>
            <a:ext cx="8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 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4549140" y="2493393"/>
            <a:ext cx="45719" cy="11299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21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2844693" y="3793847"/>
            <a:ext cx="3454613" cy="940799"/>
          </a:xfrm>
          <a:prstGeom prst="rect">
            <a:avLst/>
          </a:prstGeom>
        </p:spPr>
      </p:pic>
      <p:sp>
        <p:nvSpPr>
          <p:cNvPr id="31" name="Double Bracket 13"/>
          <p:cNvSpPr/>
          <p:nvPr/>
        </p:nvSpPr>
        <p:spPr>
          <a:xfrm>
            <a:off x="3377738" y="4191324"/>
            <a:ext cx="293856" cy="32684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19"/>
          <p:cNvCxnSpPr/>
          <p:nvPr/>
        </p:nvCxnSpPr>
        <p:spPr>
          <a:xfrm flipH="1">
            <a:off x="2303894" y="4659938"/>
            <a:ext cx="1073844" cy="522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21"/>
          <p:cNvSpPr txBox="1"/>
          <p:nvPr/>
        </p:nvSpPr>
        <p:spPr>
          <a:xfrm>
            <a:off x="1500847" y="520367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47" name="pole tekstowe 46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/>
          <p:cNvGrpSpPr/>
          <p:nvPr/>
        </p:nvGrpSpPr>
        <p:grpSpPr>
          <a:xfrm>
            <a:off x="1412924" y="521742"/>
            <a:ext cx="8603568" cy="1971651"/>
            <a:chOff x="1412924" y="521742"/>
            <a:chExt cx="8603568" cy="1971651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414896"/>
                </p:ext>
              </p:extLst>
            </p:nvPr>
          </p:nvGraphicFramePr>
          <p:xfrm>
            <a:off x="1412924" y="521742"/>
            <a:ext cx="8603568" cy="197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01" name="Document" r:id="rId3" imgW="5486400" imgH="1257300" progId="Word.Document.12">
                    <p:link updateAutomatic="1"/>
                  </p:oleObj>
                </mc:Choice>
                <mc:Fallback>
                  <p:oleObj name="Document" r:id="rId3" imgW="5486400" imgH="1257300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12924" y="521742"/>
                          <a:ext cx="8603568" cy="1971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Double Bracket 7"/>
            <p:cNvSpPr/>
            <p:nvPr/>
          </p:nvSpPr>
          <p:spPr>
            <a:xfrm>
              <a:off x="4572000" y="521742"/>
              <a:ext cx="3543300" cy="1822235"/>
            </a:xfrm>
            <a:prstGeom prst="bracket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412924" y="521742"/>
              <a:ext cx="3159076" cy="1822235"/>
            </a:xfrm>
            <a:prstGeom prst="bracketPair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64230" y="2510286"/>
            <a:ext cx="1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Precursors (unbound)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2315" y="2648785"/>
            <a:ext cx="8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 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4549140" y="2493393"/>
            <a:ext cx="45719" cy="11299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21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2844693" y="3793847"/>
            <a:ext cx="3454613" cy="940799"/>
          </a:xfrm>
          <a:prstGeom prst="rect">
            <a:avLst/>
          </a:prstGeom>
        </p:spPr>
      </p:pic>
      <p:sp>
        <p:nvSpPr>
          <p:cNvPr id="31" name="Double Bracket 13"/>
          <p:cNvSpPr/>
          <p:nvPr/>
        </p:nvSpPr>
        <p:spPr>
          <a:xfrm>
            <a:off x="3377738" y="4191324"/>
            <a:ext cx="293856" cy="32684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uble Bracket 14"/>
          <p:cNvSpPr/>
          <p:nvPr/>
        </p:nvSpPr>
        <p:spPr>
          <a:xfrm>
            <a:off x="3671593" y="4027900"/>
            <a:ext cx="648000" cy="63203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19"/>
          <p:cNvCxnSpPr/>
          <p:nvPr/>
        </p:nvCxnSpPr>
        <p:spPr>
          <a:xfrm flipH="1">
            <a:off x="2303894" y="4659938"/>
            <a:ext cx="1073844" cy="522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21"/>
          <p:cNvSpPr txBox="1"/>
          <p:nvPr/>
        </p:nvSpPr>
        <p:spPr>
          <a:xfrm>
            <a:off x="1500847" y="520367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cxnSp>
        <p:nvCxnSpPr>
          <p:cNvPr id="38" name="Straight Arrow Connector 23"/>
          <p:cNvCxnSpPr/>
          <p:nvPr/>
        </p:nvCxnSpPr>
        <p:spPr>
          <a:xfrm flipH="1">
            <a:off x="3281505" y="4676510"/>
            <a:ext cx="581795" cy="6277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24"/>
          <p:cNvSpPr txBox="1"/>
          <p:nvPr/>
        </p:nvSpPr>
        <p:spPr>
          <a:xfrm>
            <a:off x="2844693" y="533441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Synergy</a:t>
            </a:r>
            <a:endParaRPr lang="en-US" dirty="0"/>
          </a:p>
        </p:txBody>
      </p:sp>
      <p:sp>
        <p:nvSpPr>
          <p:cNvPr id="25" name="pole tekstowe 24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/>
          <p:cNvGrpSpPr/>
          <p:nvPr/>
        </p:nvGrpSpPr>
        <p:grpSpPr>
          <a:xfrm>
            <a:off x="1412924" y="521742"/>
            <a:ext cx="8603568" cy="1971651"/>
            <a:chOff x="1412924" y="521742"/>
            <a:chExt cx="8603568" cy="1971651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6336611"/>
                </p:ext>
              </p:extLst>
            </p:nvPr>
          </p:nvGraphicFramePr>
          <p:xfrm>
            <a:off x="1412924" y="521742"/>
            <a:ext cx="8603568" cy="197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5" name="Document" r:id="rId3" imgW="5486400" imgH="1257300" progId="Word.Document.12">
                    <p:link updateAutomatic="1"/>
                  </p:oleObj>
                </mc:Choice>
                <mc:Fallback>
                  <p:oleObj name="Document" r:id="rId3" imgW="5486400" imgH="1257300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12924" y="521742"/>
                          <a:ext cx="8603568" cy="1971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Double Bracket 7"/>
            <p:cNvSpPr/>
            <p:nvPr/>
          </p:nvSpPr>
          <p:spPr>
            <a:xfrm>
              <a:off x="4572000" y="521742"/>
              <a:ext cx="3543300" cy="1822235"/>
            </a:xfrm>
            <a:prstGeom prst="bracket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412924" y="521742"/>
              <a:ext cx="3159076" cy="1822235"/>
            </a:xfrm>
            <a:prstGeom prst="bracketPair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64230" y="2510286"/>
            <a:ext cx="1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Precursors (unbound)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2315" y="2648785"/>
            <a:ext cx="8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 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4549140" y="2493393"/>
            <a:ext cx="45719" cy="11299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21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2844693" y="3793847"/>
            <a:ext cx="3454613" cy="940799"/>
          </a:xfrm>
          <a:prstGeom prst="rect">
            <a:avLst/>
          </a:prstGeom>
        </p:spPr>
      </p:pic>
      <p:sp>
        <p:nvSpPr>
          <p:cNvPr id="31" name="Double Bracket 13"/>
          <p:cNvSpPr/>
          <p:nvPr/>
        </p:nvSpPr>
        <p:spPr>
          <a:xfrm>
            <a:off x="3377738" y="4191324"/>
            <a:ext cx="293856" cy="32684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uble Bracket 14"/>
          <p:cNvSpPr/>
          <p:nvPr/>
        </p:nvSpPr>
        <p:spPr>
          <a:xfrm>
            <a:off x="3671593" y="4027900"/>
            <a:ext cx="648000" cy="63203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uble Bracket 15"/>
          <p:cNvSpPr/>
          <p:nvPr/>
        </p:nvSpPr>
        <p:spPr>
          <a:xfrm>
            <a:off x="4449111" y="4191324"/>
            <a:ext cx="329289" cy="33787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19"/>
          <p:cNvCxnSpPr/>
          <p:nvPr/>
        </p:nvCxnSpPr>
        <p:spPr>
          <a:xfrm flipH="1">
            <a:off x="2303894" y="4659938"/>
            <a:ext cx="1073844" cy="522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21"/>
          <p:cNvSpPr txBox="1"/>
          <p:nvPr/>
        </p:nvSpPr>
        <p:spPr>
          <a:xfrm>
            <a:off x="1500847" y="520367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cxnSp>
        <p:nvCxnSpPr>
          <p:cNvPr id="38" name="Straight Arrow Connector 23"/>
          <p:cNvCxnSpPr/>
          <p:nvPr/>
        </p:nvCxnSpPr>
        <p:spPr>
          <a:xfrm flipH="1">
            <a:off x="3281505" y="4676510"/>
            <a:ext cx="581795" cy="6277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24"/>
          <p:cNvSpPr txBox="1"/>
          <p:nvPr/>
        </p:nvSpPr>
        <p:spPr>
          <a:xfrm>
            <a:off x="2844693" y="533441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Synergy</a:t>
            </a:r>
            <a:endParaRPr lang="en-US" dirty="0"/>
          </a:p>
        </p:txBody>
      </p:sp>
      <p:cxnSp>
        <p:nvCxnSpPr>
          <p:cNvPr id="40" name="Straight Arrow Connector 27"/>
          <p:cNvCxnSpPr/>
          <p:nvPr/>
        </p:nvCxnSpPr>
        <p:spPr>
          <a:xfrm flipH="1">
            <a:off x="4449112" y="4734646"/>
            <a:ext cx="122888" cy="672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28"/>
          <p:cNvSpPr txBox="1"/>
          <p:nvPr/>
        </p:nvSpPr>
        <p:spPr>
          <a:xfrm>
            <a:off x="3863279" y="54070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Degradation</a:t>
            </a:r>
            <a:endParaRPr lang="en-US" dirty="0"/>
          </a:p>
        </p:txBody>
      </p:sp>
      <p:sp>
        <p:nvSpPr>
          <p:cNvPr id="25" name="pole tekstowe 24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2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/>
          <p:cNvGrpSpPr/>
          <p:nvPr/>
        </p:nvGrpSpPr>
        <p:grpSpPr>
          <a:xfrm>
            <a:off x="1412924" y="521742"/>
            <a:ext cx="8603568" cy="1971651"/>
            <a:chOff x="1412924" y="521742"/>
            <a:chExt cx="8603568" cy="1971651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093156"/>
                </p:ext>
              </p:extLst>
            </p:nvPr>
          </p:nvGraphicFramePr>
          <p:xfrm>
            <a:off x="1412924" y="521742"/>
            <a:ext cx="8603568" cy="197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9" name="Document" r:id="rId3" imgW="5486400" imgH="1257300" progId="Word.Document.12">
                    <p:link updateAutomatic="1"/>
                  </p:oleObj>
                </mc:Choice>
                <mc:Fallback>
                  <p:oleObj name="Document" r:id="rId3" imgW="5486400" imgH="1257300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12924" y="521742"/>
                          <a:ext cx="8603568" cy="1971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Double Bracket 7"/>
            <p:cNvSpPr/>
            <p:nvPr/>
          </p:nvSpPr>
          <p:spPr>
            <a:xfrm>
              <a:off x="4572000" y="521742"/>
              <a:ext cx="3543300" cy="1822235"/>
            </a:xfrm>
            <a:prstGeom prst="bracket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412924" y="521742"/>
              <a:ext cx="3159076" cy="1822235"/>
            </a:xfrm>
            <a:prstGeom prst="bracketPair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64230" y="2510286"/>
            <a:ext cx="1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Precursors (unbound)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2315" y="2648785"/>
            <a:ext cx="8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 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4549140" y="2493393"/>
            <a:ext cx="45719" cy="11299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21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2844693" y="3793847"/>
            <a:ext cx="3454613" cy="940799"/>
          </a:xfrm>
          <a:prstGeom prst="rect">
            <a:avLst/>
          </a:prstGeom>
        </p:spPr>
      </p:pic>
      <p:sp>
        <p:nvSpPr>
          <p:cNvPr id="31" name="Double Bracket 13"/>
          <p:cNvSpPr/>
          <p:nvPr/>
        </p:nvSpPr>
        <p:spPr>
          <a:xfrm>
            <a:off x="3377738" y="4191324"/>
            <a:ext cx="293856" cy="32684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uble Bracket 14"/>
          <p:cNvSpPr/>
          <p:nvPr/>
        </p:nvSpPr>
        <p:spPr>
          <a:xfrm>
            <a:off x="3671593" y="4027900"/>
            <a:ext cx="648000" cy="63203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uble Bracket 15"/>
          <p:cNvSpPr/>
          <p:nvPr/>
        </p:nvSpPr>
        <p:spPr>
          <a:xfrm>
            <a:off x="4449111" y="4191324"/>
            <a:ext cx="329289" cy="33787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uble Bracket 16"/>
          <p:cNvSpPr/>
          <p:nvPr/>
        </p:nvSpPr>
        <p:spPr>
          <a:xfrm>
            <a:off x="4947071" y="4191324"/>
            <a:ext cx="503648" cy="33787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19"/>
          <p:cNvCxnSpPr/>
          <p:nvPr/>
        </p:nvCxnSpPr>
        <p:spPr>
          <a:xfrm flipH="1">
            <a:off x="2303894" y="4659938"/>
            <a:ext cx="1073844" cy="522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21"/>
          <p:cNvSpPr txBox="1"/>
          <p:nvPr/>
        </p:nvSpPr>
        <p:spPr>
          <a:xfrm>
            <a:off x="1500847" y="520367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cxnSp>
        <p:nvCxnSpPr>
          <p:cNvPr id="38" name="Straight Arrow Connector 23"/>
          <p:cNvCxnSpPr/>
          <p:nvPr/>
        </p:nvCxnSpPr>
        <p:spPr>
          <a:xfrm flipH="1">
            <a:off x="3281505" y="4676510"/>
            <a:ext cx="581795" cy="6277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24"/>
          <p:cNvSpPr txBox="1"/>
          <p:nvPr/>
        </p:nvSpPr>
        <p:spPr>
          <a:xfrm>
            <a:off x="2844693" y="533441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Synergy</a:t>
            </a:r>
            <a:endParaRPr lang="en-US" dirty="0"/>
          </a:p>
        </p:txBody>
      </p:sp>
      <p:cxnSp>
        <p:nvCxnSpPr>
          <p:cNvPr id="40" name="Straight Arrow Connector 27"/>
          <p:cNvCxnSpPr/>
          <p:nvPr/>
        </p:nvCxnSpPr>
        <p:spPr>
          <a:xfrm flipH="1">
            <a:off x="4449112" y="4734646"/>
            <a:ext cx="122888" cy="672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28"/>
          <p:cNvSpPr txBox="1"/>
          <p:nvPr/>
        </p:nvSpPr>
        <p:spPr>
          <a:xfrm>
            <a:off x="3863279" y="54070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Degradation</a:t>
            </a:r>
            <a:endParaRPr lang="en-US" dirty="0"/>
          </a:p>
        </p:txBody>
      </p:sp>
      <p:cxnSp>
        <p:nvCxnSpPr>
          <p:cNvPr id="42" name="Straight Arrow Connector 32"/>
          <p:cNvCxnSpPr/>
          <p:nvPr/>
        </p:nvCxnSpPr>
        <p:spPr>
          <a:xfrm>
            <a:off x="5189283" y="4734646"/>
            <a:ext cx="261436" cy="672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33"/>
          <p:cNvSpPr txBox="1"/>
          <p:nvPr/>
        </p:nvSpPr>
        <p:spPr>
          <a:xfrm>
            <a:off x="5182941" y="5415833"/>
            <a:ext cx="163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Degradation </a:t>
            </a:r>
          </a:p>
          <a:p>
            <a:r>
              <a:rPr lang="en-US" dirty="0" err="1" smtClean="0"/>
              <a:t>MinD</a:t>
            </a:r>
            <a:r>
              <a:rPr lang="en-US" dirty="0" smtClean="0"/>
              <a:t> mediated</a:t>
            </a:r>
            <a:endParaRPr lang="en-US" dirty="0"/>
          </a:p>
        </p:txBody>
      </p:sp>
      <p:sp>
        <p:nvSpPr>
          <p:cNvPr id="25" name="pole tekstowe 24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/>
          <p:cNvGrpSpPr/>
          <p:nvPr/>
        </p:nvGrpSpPr>
        <p:grpSpPr>
          <a:xfrm>
            <a:off x="1412924" y="521742"/>
            <a:ext cx="8603568" cy="1971651"/>
            <a:chOff x="1412924" y="521742"/>
            <a:chExt cx="8603568" cy="1971651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6172223"/>
                </p:ext>
              </p:extLst>
            </p:nvPr>
          </p:nvGraphicFramePr>
          <p:xfrm>
            <a:off x="1412924" y="521742"/>
            <a:ext cx="8603568" cy="197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73" name="Document" r:id="rId3" imgW="5486400" imgH="1257300" progId="Word.Document.12">
                    <p:link updateAutomatic="1"/>
                  </p:oleObj>
                </mc:Choice>
                <mc:Fallback>
                  <p:oleObj name="Document" r:id="rId3" imgW="5486400" imgH="1257300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12924" y="521742"/>
                          <a:ext cx="8603568" cy="1971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Double Bracket 7"/>
            <p:cNvSpPr/>
            <p:nvPr/>
          </p:nvSpPr>
          <p:spPr>
            <a:xfrm>
              <a:off x="4572000" y="521742"/>
              <a:ext cx="3543300" cy="1822235"/>
            </a:xfrm>
            <a:prstGeom prst="bracket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412924" y="521742"/>
              <a:ext cx="3159076" cy="1822235"/>
            </a:xfrm>
            <a:prstGeom prst="bracketPair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64230" y="2510286"/>
            <a:ext cx="1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Precursors (unbound)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2315" y="2648785"/>
            <a:ext cx="8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 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4549140" y="2493393"/>
            <a:ext cx="45719" cy="11299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21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2844693" y="3793847"/>
            <a:ext cx="3454613" cy="940799"/>
          </a:xfrm>
          <a:prstGeom prst="rect">
            <a:avLst/>
          </a:prstGeom>
        </p:spPr>
      </p:pic>
      <p:sp>
        <p:nvSpPr>
          <p:cNvPr id="31" name="Double Bracket 13"/>
          <p:cNvSpPr/>
          <p:nvPr/>
        </p:nvSpPr>
        <p:spPr>
          <a:xfrm>
            <a:off x="3377738" y="4191324"/>
            <a:ext cx="293856" cy="32684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uble Bracket 14"/>
          <p:cNvSpPr/>
          <p:nvPr/>
        </p:nvSpPr>
        <p:spPr>
          <a:xfrm>
            <a:off x="3671593" y="4027900"/>
            <a:ext cx="648000" cy="63203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uble Bracket 15"/>
          <p:cNvSpPr/>
          <p:nvPr/>
        </p:nvSpPr>
        <p:spPr>
          <a:xfrm>
            <a:off x="4449111" y="4191324"/>
            <a:ext cx="329289" cy="33787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uble Bracket 16"/>
          <p:cNvSpPr/>
          <p:nvPr/>
        </p:nvSpPr>
        <p:spPr>
          <a:xfrm>
            <a:off x="4947071" y="4191324"/>
            <a:ext cx="503648" cy="33787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uble Bracket 17"/>
          <p:cNvSpPr/>
          <p:nvPr/>
        </p:nvSpPr>
        <p:spPr>
          <a:xfrm>
            <a:off x="5593781" y="3959547"/>
            <a:ext cx="594621" cy="70039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19"/>
          <p:cNvCxnSpPr/>
          <p:nvPr/>
        </p:nvCxnSpPr>
        <p:spPr>
          <a:xfrm flipH="1">
            <a:off x="2303894" y="4659938"/>
            <a:ext cx="1073844" cy="522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21"/>
          <p:cNvSpPr txBox="1"/>
          <p:nvPr/>
        </p:nvSpPr>
        <p:spPr>
          <a:xfrm>
            <a:off x="1500847" y="520367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cxnSp>
        <p:nvCxnSpPr>
          <p:cNvPr id="38" name="Straight Arrow Connector 23"/>
          <p:cNvCxnSpPr/>
          <p:nvPr/>
        </p:nvCxnSpPr>
        <p:spPr>
          <a:xfrm flipH="1">
            <a:off x="3281505" y="4676510"/>
            <a:ext cx="581795" cy="6277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24"/>
          <p:cNvSpPr txBox="1"/>
          <p:nvPr/>
        </p:nvSpPr>
        <p:spPr>
          <a:xfrm>
            <a:off x="2844693" y="533441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Synergy</a:t>
            </a:r>
            <a:endParaRPr lang="en-US" dirty="0"/>
          </a:p>
        </p:txBody>
      </p:sp>
      <p:cxnSp>
        <p:nvCxnSpPr>
          <p:cNvPr id="40" name="Straight Arrow Connector 27"/>
          <p:cNvCxnSpPr/>
          <p:nvPr/>
        </p:nvCxnSpPr>
        <p:spPr>
          <a:xfrm flipH="1">
            <a:off x="4449112" y="4734646"/>
            <a:ext cx="122888" cy="672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28"/>
          <p:cNvSpPr txBox="1"/>
          <p:nvPr/>
        </p:nvSpPr>
        <p:spPr>
          <a:xfrm>
            <a:off x="3863279" y="54070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Degradation</a:t>
            </a:r>
            <a:endParaRPr lang="en-US" dirty="0"/>
          </a:p>
        </p:txBody>
      </p:sp>
      <p:cxnSp>
        <p:nvCxnSpPr>
          <p:cNvPr id="42" name="Straight Arrow Connector 32"/>
          <p:cNvCxnSpPr/>
          <p:nvPr/>
        </p:nvCxnSpPr>
        <p:spPr>
          <a:xfrm>
            <a:off x="5189283" y="4734646"/>
            <a:ext cx="261436" cy="672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33"/>
          <p:cNvSpPr txBox="1"/>
          <p:nvPr/>
        </p:nvSpPr>
        <p:spPr>
          <a:xfrm>
            <a:off x="5182941" y="5415833"/>
            <a:ext cx="163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Degradation </a:t>
            </a:r>
          </a:p>
          <a:p>
            <a:r>
              <a:rPr lang="en-US" dirty="0" err="1" smtClean="0"/>
              <a:t>MinD</a:t>
            </a:r>
            <a:r>
              <a:rPr lang="en-US" dirty="0" smtClean="0"/>
              <a:t> mediated</a:t>
            </a:r>
            <a:endParaRPr lang="en-US" dirty="0"/>
          </a:p>
        </p:txBody>
      </p:sp>
      <p:cxnSp>
        <p:nvCxnSpPr>
          <p:cNvPr id="44" name="Straight Arrow Connector 35"/>
          <p:cNvCxnSpPr/>
          <p:nvPr/>
        </p:nvCxnSpPr>
        <p:spPr>
          <a:xfrm>
            <a:off x="6388041" y="4734646"/>
            <a:ext cx="780825" cy="6811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36"/>
          <p:cNvSpPr txBox="1"/>
          <p:nvPr/>
        </p:nvSpPr>
        <p:spPr>
          <a:xfrm>
            <a:off x="6822821" y="551908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sp>
        <p:nvSpPr>
          <p:cNvPr id="25" name="pole tekstowe 24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8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3.png"/>
          <p:cNvPicPr/>
          <p:nvPr/>
        </p:nvPicPr>
        <p:blipFill rotWithShape="1">
          <a:blip r:embed="rId2"/>
          <a:srcRect l="50000"/>
          <a:stretch/>
        </p:blipFill>
        <p:spPr>
          <a:xfrm>
            <a:off x="1194894" y="802160"/>
            <a:ext cx="2881805" cy="46752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86357" y="4119901"/>
            <a:ext cx="3867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 smtClean="0"/>
              <a:t>Figure 1</a:t>
            </a:r>
            <a:r>
              <a:rPr lang="en-US" i="1" dirty="0" smtClean="0"/>
              <a:t>: </a:t>
            </a:r>
            <a:r>
              <a:rPr lang="en-US" i="1" dirty="0"/>
              <a:t>C</a:t>
            </a:r>
            <a:r>
              <a:rPr lang="en-US" i="1" dirty="0" smtClean="0"/>
              <a:t>omplete </a:t>
            </a:r>
            <a:r>
              <a:rPr lang="en-US" i="1" dirty="0"/>
              <a:t>model running for x=15 E: </a:t>
            </a:r>
            <a:r>
              <a:rPr lang="en-US" i="1" dirty="0" err="1"/>
              <a:t>FtsZ</a:t>
            </a:r>
            <a:r>
              <a:rPr lang="en-US" i="1" dirty="0"/>
              <a:t> Ring remains in place after switching off </a:t>
            </a:r>
            <a:r>
              <a:rPr lang="en-US" i="1" dirty="0" err="1"/>
              <a:t>MinE</a:t>
            </a:r>
            <a:r>
              <a:rPr lang="en-US" i="1" dirty="0"/>
              <a:t>/e and </a:t>
            </a:r>
            <a:r>
              <a:rPr lang="en-US" i="1" dirty="0" err="1"/>
              <a:t>MinD</a:t>
            </a:r>
            <a:r>
              <a:rPr lang="en-US" i="1" dirty="0"/>
              <a:t>/d.</a:t>
            </a:r>
            <a:endParaRPr lang="fr-FR" dirty="0"/>
          </a:p>
        </p:txBody>
      </p:sp>
      <p:sp>
        <p:nvSpPr>
          <p:cNvPr id="4" name="pole tekstowe 3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Main </a:t>
            </a:r>
            <a:r>
              <a:rPr lang="fr-FR" b="1" dirty="0" err="1" smtClean="0">
                <a:solidFill>
                  <a:schemeClr val="bg1"/>
                </a:solidFill>
              </a:rPr>
              <a:t>result</a:t>
            </a:r>
            <a:r>
              <a:rPr lang="fr-FR" b="1" dirty="0" smtClean="0">
                <a:solidFill>
                  <a:schemeClr val="bg1"/>
                </a:solidFill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</a:rPr>
              <a:t>paper</a:t>
            </a:r>
            <a:endParaRPr lang="pl-PL" b="1" dirty="0">
              <a:solidFill>
                <a:schemeClr val="bg1"/>
              </a:solidFill>
            </a:endParaRPr>
          </a:p>
        </p:txBody>
      </p:sp>
      <p:sp>
        <p:nvSpPr>
          <p:cNvPr id="2" name="pole tekstowe 1"/>
          <p:cNvSpPr txBox="1"/>
          <p:nvPr/>
        </p:nvSpPr>
        <p:spPr>
          <a:xfrm>
            <a:off x="4533899" y="1381125"/>
            <a:ext cx="315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 smtClean="0"/>
              <a:t>MinD</a:t>
            </a:r>
            <a:r>
              <a:rPr lang="fr-FR" u="sng" dirty="0" smtClean="0"/>
              <a:t>/C</a:t>
            </a:r>
            <a:r>
              <a:rPr lang="fr-FR" dirty="0" smtClean="0"/>
              <a:t> =  </a:t>
            </a:r>
            <a:r>
              <a:rPr lang="fr-FR" b="1" dirty="0" smtClean="0">
                <a:solidFill>
                  <a:srgbClr val="92D050"/>
                </a:solidFill>
              </a:rPr>
              <a:t>Green</a:t>
            </a:r>
            <a:r>
              <a:rPr lang="fr-FR" dirty="0" smtClean="0"/>
              <a:t> </a:t>
            </a:r>
          </a:p>
          <a:p>
            <a:r>
              <a:rPr lang="fr-FR" u="sng" dirty="0" err="1" smtClean="0"/>
              <a:t>MinE</a:t>
            </a:r>
            <a:r>
              <a:rPr lang="fr-FR" u="sng" dirty="0" smtClean="0"/>
              <a:t> </a:t>
            </a:r>
            <a:r>
              <a:rPr lang="fr-FR" dirty="0" smtClean="0"/>
              <a:t>=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Red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u="sng" dirty="0" err="1" smtClean="0"/>
              <a:t>FtsZ</a:t>
            </a:r>
            <a:r>
              <a:rPr lang="fr-FR" dirty="0" smtClean="0"/>
              <a:t>= </a:t>
            </a:r>
            <a:r>
              <a:rPr lang="fr-FR" b="1" dirty="0" smtClean="0"/>
              <a:t>Black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91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98120"/>
            <a:ext cx="7543800" cy="1524000"/>
          </a:xfrm>
        </p:spPr>
        <p:txBody>
          <a:bodyPr/>
          <a:lstStyle/>
          <a:p>
            <a:r>
              <a:rPr lang="en-US" sz="4000" dirty="0" smtClean="0"/>
              <a:t>Part II : Our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2950" y="1223963"/>
            <a:ext cx="7543800" cy="4195762"/>
          </a:xfrm>
        </p:spPr>
        <p:txBody>
          <a:bodyPr anchor="t"/>
          <a:lstStyle/>
          <a:p>
            <a:r>
              <a:rPr lang="en-US" dirty="0" smtClean="0"/>
              <a:t>Euler method for  ODE</a:t>
            </a:r>
            <a:endParaRPr lang="pl-PL" dirty="0" smtClean="0"/>
          </a:p>
          <a:p>
            <a:endParaRPr lang="pl-PL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72" y="45229"/>
            <a:ext cx="1975992" cy="2553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5" name="pole tekstowe 94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Model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implementation</a:t>
            </a:r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in MATLAB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  <p:pic>
        <p:nvPicPr>
          <p:cNvPr id="28674" name="Picture 2" descr="http://designshack.designshack.netdna-cdn.com/wp-content/uploads/blackbox-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30" b="89815" l="0" r="100000">
                        <a14:foregroundMark x1="41373" y1="43981" x2="41373" y2="43981"/>
                        <a14:foregroundMark x1="41569" y1="28704" x2="41569" y2="28704"/>
                        <a14:foregroundMark x1="34510" y1="28704" x2="34510" y2="28704"/>
                        <a14:foregroundMark x1="35490" y1="43519" x2="35490" y2="43519"/>
                        <a14:foregroundMark x1="35294" y1="49074" x2="35294" y2="49074"/>
                        <a14:foregroundMark x1="37451" y1="49537" x2="37451" y2="49537"/>
                        <a14:foregroundMark x1="33725" y1="44444" x2="33725" y2="44444"/>
                        <a14:foregroundMark x1="47451" y1="45833" x2="47451" y2="45833"/>
                        <a14:foregroundMark x1="52941" y1="45833" x2="52941" y2="45833"/>
                        <a14:foregroundMark x1="56275" y1="46759" x2="56275" y2="46759"/>
                        <a14:foregroundMark x1="60196" y1="45370" x2="60196" y2="45370"/>
                        <a14:foregroundMark x1="64510" y1="44907" x2="64510" y2="44907"/>
                        <a14:foregroundMark x1="72941" y1="48611" x2="72941" y2="48611"/>
                        <a14:foregroundMark x1="79804" y1="46296" x2="79804" y2="46296"/>
                        <a14:foregroundMark x1="81961" y1="46759" x2="81961" y2="46759"/>
                        <a14:foregroundMark x1="84706" y1="49074" x2="84706" y2="49074"/>
                        <a14:foregroundMark x1="89216" y1="49537" x2="89216" y2="49537"/>
                        <a14:foregroundMark x1="92745" y1="46759" x2="92745" y2="46759"/>
                        <a14:foregroundMark x1="5098" y1="44907" x2="5098" y2="44907"/>
                        <a14:foregroundMark x1="6863" y1="44907" x2="6863" y2="44907"/>
                        <a14:foregroundMark x1="10392" y1="45370" x2="10392" y2="45370"/>
                        <a14:foregroundMark x1="13333" y1="45833" x2="13333" y2="45833"/>
                        <a14:foregroundMark x1="14902" y1="46296" x2="14902" y2="46296"/>
                        <a14:foregroundMark x1="17255" y1="44907" x2="17255" y2="44907"/>
                        <a14:foregroundMark x1="25686" y1="46759" x2="25686" y2="46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56" b="21760"/>
          <a:stretch/>
        </p:blipFill>
        <p:spPr bwMode="auto">
          <a:xfrm>
            <a:off x="2921665" y="4411526"/>
            <a:ext cx="48577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1189370" y="4845985"/>
            <a:ext cx="14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ODE </a:t>
            </a:r>
            <a:r>
              <a:rPr lang="pl-PL" dirty="0" err="1" smtClean="0"/>
              <a:t>solver</a:t>
            </a:r>
            <a:endParaRPr lang="en-US" dirty="0"/>
          </a:p>
        </p:txBody>
      </p:sp>
      <p:pic>
        <p:nvPicPr>
          <p:cNvPr id="28676" name="Picture 4" descr="http://www.alexkr.com/pics/euler_exp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96" y="1700527"/>
            <a:ext cx="3277854" cy="260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y'(t) = f(t,y(t)), \qquad \qquad y(t_0)=y_0.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281" y="2858266"/>
            <a:ext cx="4087254" cy="2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_{n+1} = t_n + 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86" y="3277266"/>
            <a:ext cx="1475592" cy="2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 y_{n+1} = y_n + hf(t_n,y_n)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53" y="3619091"/>
            <a:ext cx="2507200" cy="2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62000" y="685800"/>
            <a:ext cx="7848600" cy="4762500"/>
          </a:xfrm>
        </p:spPr>
        <p:txBody>
          <a:bodyPr anchor="t">
            <a:normAutofit/>
          </a:bodyPr>
          <a:lstStyle/>
          <a:p>
            <a:r>
              <a:rPr lang="fr-FR" sz="4000" dirty="0" smtClean="0"/>
              <a:t>How </a:t>
            </a:r>
            <a:r>
              <a:rPr lang="fr-FR" sz="4000" dirty="0" err="1" smtClean="0"/>
              <a:t>does</a:t>
            </a:r>
            <a:r>
              <a:rPr lang="fr-FR" sz="4000" dirty="0" smtClean="0"/>
              <a:t> E. coli </a:t>
            </a:r>
            <a:r>
              <a:rPr lang="fr-FR" sz="4000" dirty="0" err="1" smtClean="0"/>
              <a:t>find</a:t>
            </a:r>
            <a:r>
              <a:rPr lang="fr-FR" sz="4000" dirty="0" smtClean="0"/>
              <a:t> </a:t>
            </a:r>
            <a:r>
              <a:rPr lang="fr-FR" sz="4000" dirty="0" err="1" smtClean="0"/>
              <a:t>its</a:t>
            </a:r>
            <a:r>
              <a:rPr lang="fr-FR" sz="4000" dirty="0" smtClean="0"/>
              <a:t> center ?</a:t>
            </a:r>
          </a:p>
          <a:p>
            <a:pPr marL="0" indent="0">
              <a:buNone/>
            </a:pPr>
            <a:endParaRPr lang="fr-FR" dirty="0" smtClean="0">
              <a:sym typeface="Wingdings" pitchFamily="2" charset="2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ym typeface="Wingdings" pitchFamily="2" charset="2"/>
              </a:rPr>
              <a:t> 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669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2950" y="1223963"/>
            <a:ext cx="7543800" cy="4195762"/>
          </a:xfrm>
        </p:spPr>
        <p:txBody>
          <a:bodyPr anchor="t"/>
          <a:lstStyle/>
          <a:p>
            <a:r>
              <a:rPr lang="en-US" dirty="0" smtClean="0"/>
              <a:t>Euler method for  ODE</a:t>
            </a:r>
            <a:endParaRPr lang="pl-PL" dirty="0" smtClean="0"/>
          </a:p>
          <a:p>
            <a:endParaRPr lang="pl-PL" dirty="0"/>
          </a:p>
          <a:p>
            <a:r>
              <a:rPr lang="pl-PL" dirty="0" err="1" smtClean="0"/>
              <a:t>E.coli</a:t>
            </a:r>
            <a:r>
              <a:rPr lang="pl-PL" dirty="0" smtClean="0"/>
              <a:t> </a:t>
            </a:r>
            <a:r>
              <a:rPr lang="pl-PL" dirty="0" err="1" smtClean="0"/>
              <a:t>divided</a:t>
            </a:r>
            <a:r>
              <a:rPr lang="pl-PL" dirty="0" smtClean="0"/>
              <a:t> in </a:t>
            </a:r>
            <a:r>
              <a:rPr lang="pl-PL" dirty="0" err="1" smtClean="0"/>
              <a:t>space</a:t>
            </a:r>
            <a:r>
              <a:rPr lang="pl-PL" dirty="0" smtClean="0"/>
              <a:t> </a:t>
            </a:r>
            <a:r>
              <a:rPr lang="pl-PL" dirty="0" err="1" smtClean="0"/>
              <a:t>units</a:t>
            </a:r>
            <a:endParaRPr lang="pl-PL" dirty="0" smtClean="0"/>
          </a:p>
          <a:p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72" y="45229"/>
            <a:ext cx="1975992" cy="2553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93" name="Grupa 92"/>
          <p:cNvGrpSpPr/>
          <p:nvPr/>
        </p:nvGrpSpPr>
        <p:grpSpPr>
          <a:xfrm>
            <a:off x="1278138" y="3082973"/>
            <a:ext cx="6658487" cy="2432001"/>
            <a:chOff x="3998735" y="2945012"/>
            <a:chExt cx="4533900" cy="1958220"/>
          </a:xfrm>
        </p:grpSpPr>
        <p:grpSp>
          <p:nvGrpSpPr>
            <p:cNvPr id="87" name="Grupa 86"/>
            <p:cNvGrpSpPr/>
            <p:nvPr/>
          </p:nvGrpSpPr>
          <p:grpSpPr>
            <a:xfrm>
              <a:off x="3998735" y="3116203"/>
              <a:ext cx="4533900" cy="1266294"/>
              <a:chOff x="5086350" y="2752724"/>
              <a:chExt cx="3295650" cy="676275"/>
            </a:xfrm>
          </p:grpSpPr>
          <p:sp>
            <p:nvSpPr>
              <p:cNvPr id="8" name="Elipsa 7"/>
              <p:cNvSpPr/>
              <p:nvPr/>
            </p:nvSpPr>
            <p:spPr>
              <a:xfrm>
                <a:off x="5286375" y="2752724"/>
                <a:ext cx="2867025" cy="67627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cxnSp>
            <p:nvCxnSpPr>
              <p:cNvPr id="10" name="Łącznik prosty ze strzałką 9"/>
              <p:cNvCxnSpPr/>
              <p:nvPr/>
            </p:nvCxnSpPr>
            <p:spPr>
              <a:xfrm>
                <a:off x="5086350" y="3090862"/>
                <a:ext cx="329565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" name="Łącznik prostoliniowy 13"/>
              <p:cNvCxnSpPr/>
              <p:nvPr/>
            </p:nvCxnSpPr>
            <p:spPr>
              <a:xfrm>
                <a:off x="5286374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" name="Łącznik prostoliniowy 14"/>
              <p:cNvCxnSpPr/>
              <p:nvPr/>
            </p:nvCxnSpPr>
            <p:spPr>
              <a:xfrm>
                <a:off x="6000749" y="292417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Łącznik prostoliniowy 15"/>
              <p:cNvCxnSpPr/>
              <p:nvPr/>
            </p:nvCxnSpPr>
            <p:spPr>
              <a:xfrm>
                <a:off x="6724649" y="292417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7" name="Łącznik prostoliniowy 16"/>
              <p:cNvCxnSpPr/>
              <p:nvPr/>
            </p:nvCxnSpPr>
            <p:spPr>
              <a:xfrm>
                <a:off x="7439024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" name="Łącznik prostoliniowy 17"/>
              <p:cNvCxnSpPr/>
              <p:nvPr/>
            </p:nvCxnSpPr>
            <p:spPr>
              <a:xfrm>
                <a:off x="8153399" y="296227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Łącznik prostoliniowy 18"/>
              <p:cNvCxnSpPr/>
              <p:nvPr/>
            </p:nvCxnSpPr>
            <p:spPr>
              <a:xfrm>
                <a:off x="8020049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Łącznik prostoliniowy 19"/>
              <p:cNvCxnSpPr/>
              <p:nvPr/>
            </p:nvCxnSpPr>
            <p:spPr>
              <a:xfrm>
                <a:off x="7886699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Łącznik prostoliniowy 20"/>
              <p:cNvCxnSpPr/>
              <p:nvPr/>
            </p:nvCxnSpPr>
            <p:spPr>
              <a:xfrm>
                <a:off x="7734299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Łącznik prostoliniowy 21"/>
              <p:cNvCxnSpPr/>
              <p:nvPr/>
            </p:nvCxnSpPr>
            <p:spPr>
              <a:xfrm>
                <a:off x="7591424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Łącznik prostoliniowy 22"/>
              <p:cNvCxnSpPr/>
              <p:nvPr/>
            </p:nvCxnSpPr>
            <p:spPr>
              <a:xfrm>
                <a:off x="7439024" y="29527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Łącznik prostoliniowy 23"/>
              <p:cNvCxnSpPr/>
              <p:nvPr/>
            </p:nvCxnSpPr>
            <p:spPr>
              <a:xfrm>
                <a:off x="7305674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Łącznik prostoliniowy 24"/>
              <p:cNvCxnSpPr/>
              <p:nvPr/>
            </p:nvCxnSpPr>
            <p:spPr>
              <a:xfrm>
                <a:off x="7172324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oliniowy 25"/>
              <p:cNvCxnSpPr/>
              <p:nvPr/>
            </p:nvCxnSpPr>
            <p:spPr>
              <a:xfrm>
                <a:off x="7019924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oliniowy 26"/>
              <p:cNvCxnSpPr/>
              <p:nvPr/>
            </p:nvCxnSpPr>
            <p:spPr>
              <a:xfrm>
                <a:off x="6877049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oliniowy 28"/>
              <p:cNvCxnSpPr/>
              <p:nvPr/>
            </p:nvCxnSpPr>
            <p:spPr>
              <a:xfrm>
                <a:off x="6724649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oliniowy 29"/>
              <p:cNvCxnSpPr/>
              <p:nvPr/>
            </p:nvCxnSpPr>
            <p:spPr>
              <a:xfrm>
                <a:off x="6591299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oliniowy 30"/>
              <p:cNvCxnSpPr/>
              <p:nvPr/>
            </p:nvCxnSpPr>
            <p:spPr>
              <a:xfrm>
                <a:off x="6457949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oliniowy 31"/>
              <p:cNvCxnSpPr/>
              <p:nvPr/>
            </p:nvCxnSpPr>
            <p:spPr>
              <a:xfrm>
                <a:off x="6305549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oliniowy 32"/>
              <p:cNvCxnSpPr/>
              <p:nvPr/>
            </p:nvCxnSpPr>
            <p:spPr>
              <a:xfrm>
                <a:off x="6162674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oliniowy 34"/>
              <p:cNvCxnSpPr/>
              <p:nvPr/>
            </p:nvCxnSpPr>
            <p:spPr>
              <a:xfrm>
                <a:off x="5876924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oliniowy 35"/>
              <p:cNvCxnSpPr/>
              <p:nvPr/>
            </p:nvCxnSpPr>
            <p:spPr>
              <a:xfrm>
                <a:off x="5743574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oliniowy 36"/>
              <p:cNvCxnSpPr/>
              <p:nvPr/>
            </p:nvCxnSpPr>
            <p:spPr>
              <a:xfrm>
                <a:off x="5591174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Łącznik prostoliniowy 37"/>
              <p:cNvCxnSpPr/>
              <p:nvPr/>
            </p:nvCxnSpPr>
            <p:spPr>
              <a:xfrm>
                <a:off x="5448299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89" name="Łącznik prosty ze strzałką 88"/>
            <p:cNvCxnSpPr/>
            <p:nvPr/>
          </p:nvCxnSpPr>
          <p:spPr>
            <a:xfrm flipV="1">
              <a:off x="4273913" y="4572000"/>
              <a:ext cx="3944230" cy="2857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pole tekstowe 89"/>
            <p:cNvSpPr txBox="1"/>
            <p:nvPr/>
          </p:nvSpPr>
          <p:spPr>
            <a:xfrm>
              <a:off x="5143495" y="4533900"/>
              <a:ext cx="2817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3 µm = 20 </a:t>
              </a:r>
              <a:r>
                <a:rPr lang="pl-PL" dirty="0" err="1" smtClean="0"/>
                <a:t>space</a:t>
              </a:r>
              <a:r>
                <a:rPr lang="pl-PL" dirty="0" smtClean="0"/>
                <a:t> </a:t>
              </a:r>
              <a:r>
                <a:rPr lang="pl-PL" dirty="0" err="1" smtClean="0"/>
                <a:t>units</a:t>
              </a:r>
              <a:endParaRPr lang="pl-PL" dirty="0"/>
            </a:p>
          </p:txBody>
        </p:sp>
        <p:sp>
          <p:nvSpPr>
            <p:cNvPr id="91" name="Nawias klamrowy otwierający 90"/>
            <p:cNvSpPr/>
            <p:nvPr/>
          </p:nvSpPr>
          <p:spPr>
            <a:xfrm rot="5400000">
              <a:off x="4316498" y="3143529"/>
              <a:ext cx="137592" cy="2227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2" name="pole tekstowe 91"/>
            <p:cNvSpPr txBox="1"/>
            <p:nvPr/>
          </p:nvSpPr>
          <p:spPr>
            <a:xfrm>
              <a:off x="4023776" y="2945012"/>
              <a:ext cx="1098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smtClean="0"/>
                <a:t>0.15</a:t>
              </a:r>
              <a:r>
                <a:rPr lang="pl-PL" sz="1400" dirty="0"/>
                <a:t> µm</a:t>
              </a:r>
            </a:p>
          </p:txBody>
        </p:sp>
      </p:grpSp>
      <p:sp>
        <p:nvSpPr>
          <p:cNvPr id="95" name="pole tekstowe 94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Model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implementation</a:t>
            </a:r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in MATLAB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75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2950" y="1223963"/>
            <a:ext cx="7543800" cy="4195762"/>
          </a:xfrm>
        </p:spPr>
        <p:txBody>
          <a:bodyPr anchor="t"/>
          <a:lstStyle/>
          <a:p>
            <a:r>
              <a:rPr lang="en-US" dirty="0" smtClean="0"/>
              <a:t>Euler method for  ODE</a:t>
            </a:r>
            <a:endParaRPr lang="pl-PL" dirty="0" smtClean="0"/>
          </a:p>
          <a:p>
            <a:endParaRPr lang="pl-PL" dirty="0"/>
          </a:p>
          <a:p>
            <a:r>
              <a:rPr lang="pl-PL" dirty="0" err="1" smtClean="0"/>
              <a:t>E.coli</a:t>
            </a:r>
            <a:r>
              <a:rPr lang="pl-PL" dirty="0" smtClean="0"/>
              <a:t> </a:t>
            </a:r>
            <a:r>
              <a:rPr lang="pl-PL" dirty="0" err="1" smtClean="0"/>
              <a:t>divided</a:t>
            </a:r>
            <a:r>
              <a:rPr lang="pl-PL" dirty="0" smtClean="0"/>
              <a:t> in </a:t>
            </a:r>
            <a:r>
              <a:rPr lang="pl-PL" dirty="0" err="1" smtClean="0"/>
              <a:t>space</a:t>
            </a:r>
            <a:r>
              <a:rPr lang="pl-PL" dirty="0" smtClean="0"/>
              <a:t> </a:t>
            </a:r>
            <a:r>
              <a:rPr lang="pl-PL" dirty="0" err="1" smtClean="0"/>
              <a:t>units</a:t>
            </a:r>
            <a:endParaRPr lang="fr-FR" dirty="0" smtClean="0"/>
          </a:p>
          <a:p>
            <a:endParaRPr lang="fr-FR" dirty="0"/>
          </a:p>
          <a:p>
            <a:r>
              <a:rPr lang="pl-PL" dirty="0" err="1"/>
              <a:t>Diffusion</a:t>
            </a:r>
            <a:endParaRPr lang="pl-PL" dirty="0"/>
          </a:p>
          <a:p>
            <a:endParaRPr lang="fr-FR" dirty="0"/>
          </a:p>
          <a:p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72" y="45229"/>
            <a:ext cx="1975992" cy="2553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93" name="Grupa 92"/>
          <p:cNvGrpSpPr/>
          <p:nvPr/>
        </p:nvGrpSpPr>
        <p:grpSpPr>
          <a:xfrm>
            <a:off x="2811670" y="2832610"/>
            <a:ext cx="5155448" cy="1760182"/>
            <a:chOff x="3998735" y="2945012"/>
            <a:chExt cx="4533900" cy="1984213"/>
          </a:xfrm>
        </p:grpSpPr>
        <p:grpSp>
          <p:nvGrpSpPr>
            <p:cNvPr id="87" name="Grupa 86"/>
            <p:cNvGrpSpPr/>
            <p:nvPr/>
          </p:nvGrpSpPr>
          <p:grpSpPr>
            <a:xfrm>
              <a:off x="3998735" y="3116203"/>
              <a:ext cx="4533900" cy="1266294"/>
              <a:chOff x="5086350" y="2752724"/>
              <a:chExt cx="3295650" cy="676275"/>
            </a:xfrm>
          </p:grpSpPr>
          <p:sp>
            <p:nvSpPr>
              <p:cNvPr id="8" name="Elipsa 7"/>
              <p:cNvSpPr/>
              <p:nvPr/>
            </p:nvSpPr>
            <p:spPr>
              <a:xfrm>
                <a:off x="5286374" y="2752724"/>
                <a:ext cx="2867025" cy="67627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cxnSp>
            <p:nvCxnSpPr>
              <p:cNvPr id="10" name="Łącznik prosty ze strzałką 9"/>
              <p:cNvCxnSpPr/>
              <p:nvPr/>
            </p:nvCxnSpPr>
            <p:spPr>
              <a:xfrm>
                <a:off x="5086350" y="3090862"/>
                <a:ext cx="329565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" name="Łącznik prostoliniowy 13"/>
              <p:cNvCxnSpPr/>
              <p:nvPr/>
            </p:nvCxnSpPr>
            <p:spPr>
              <a:xfrm>
                <a:off x="5286374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" name="Łącznik prostoliniowy 14"/>
              <p:cNvCxnSpPr/>
              <p:nvPr/>
            </p:nvCxnSpPr>
            <p:spPr>
              <a:xfrm>
                <a:off x="6000749" y="292417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Łącznik prostoliniowy 15"/>
              <p:cNvCxnSpPr/>
              <p:nvPr/>
            </p:nvCxnSpPr>
            <p:spPr>
              <a:xfrm>
                <a:off x="6724649" y="292417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7" name="Łącznik prostoliniowy 16"/>
              <p:cNvCxnSpPr/>
              <p:nvPr/>
            </p:nvCxnSpPr>
            <p:spPr>
              <a:xfrm>
                <a:off x="7439024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" name="Łącznik prostoliniowy 17"/>
              <p:cNvCxnSpPr/>
              <p:nvPr/>
            </p:nvCxnSpPr>
            <p:spPr>
              <a:xfrm>
                <a:off x="8153399" y="296227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Łącznik prostoliniowy 18"/>
              <p:cNvCxnSpPr/>
              <p:nvPr/>
            </p:nvCxnSpPr>
            <p:spPr>
              <a:xfrm>
                <a:off x="8020049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Łącznik prostoliniowy 19"/>
              <p:cNvCxnSpPr/>
              <p:nvPr/>
            </p:nvCxnSpPr>
            <p:spPr>
              <a:xfrm>
                <a:off x="7886699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Łącznik prostoliniowy 20"/>
              <p:cNvCxnSpPr/>
              <p:nvPr/>
            </p:nvCxnSpPr>
            <p:spPr>
              <a:xfrm>
                <a:off x="7734299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Łącznik prostoliniowy 21"/>
              <p:cNvCxnSpPr/>
              <p:nvPr/>
            </p:nvCxnSpPr>
            <p:spPr>
              <a:xfrm>
                <a:off x="7591424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Łącznik prostoliniowy 22"/>
              <p:cNvCxnSpPr/>
              <p:nvPr/>
            </p:nvCxnSpPr>
            <p:spPr>
              <a:xfrm>
                <a:off x="7439024" y="29527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Łącznik prostoliniowy 23"/>
              <p:cNvCxnSpPr/>
              <p:nvPr/>
            </p:nvCxnSpPr>
            <p:spPr>
              <a:xfrm>
                <a:off x="7305674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Łącznik prostoliniowy 24"/>
              <p:cNvCxnSpPr/>
              <p:nvPr/>
            </p:nvCxnSpPr>
            <p:spPr>
              <a:xfrm>
                <a:off x="7172324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oliniowy 25"/>
              <p:cNvCxnSpPr/>
              <p:nvPr/>
            </p:nvCxnSpPr>
            <p:spPr>
              <a:xfrm>
                <a:off x="7019924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oliniowy 26"/>
              <p:cNvCxnSpPr/>
              <p:nvPr/>
            </p:nvCxnSpPr>
            <p:spPr>
              <a:xfrm>
                <a:off x="6877049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oliniowy 28"/>
              <p:cNvCxnSpPr/>
              <p:nvPr/>
            </p:nvCxnSpPr>
            <p:spPr>
              <a:xfrm>
                <a:off x="6724649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oliniowy 29"/>
              <p:cNvCxnSpPr/>
              <p:nvPr/>
            </p:nvCxnSpPr>
            <p:spPr>
              <a:xfrm>
                <a:off x="6591299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oliniowy 30"/>
              <p:cNvCxnSpPr/>
              <p:nvPr/>
            </p:nvCxnSpPr>
            <p:spPr>
              <a:xfrm>
                <a:off x="6457949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oliniowy 31"/>
              <p:cNvCxnSpPr/>
              <p:nvPr/>
            </p:nvCxnSpPr>
            <p:spPr>
              <a:xfrm>
                <a:off x="6305549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oliniowy 32"/>
              <p:cNvCxnSpPr/>
              <p:nvPr/>
            </p:nvCxnSpPr>
            <p:spPr>
              <a:xfrm>
                <a:off x="6162674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oliniowy 34"/>
              <p:cNvCxnSpPr/>
              <p:nvPr/>
            </p:nvCxnSpPr>
            <p:spPr>
              <a:xfrm>
                <a:off x="5876924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oliniowy 35"/>
              <p:cNvCxnSpPr/>
              <p:nvPr/>
            </p:nvCxnSpPr>
            <p:spPr>
              <a:xfrm>
                <a:off x="5743574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oliniowy 36"/>
              <p:cNvCxnSpPr/>
              <p:nvPr/>
            </p:nvCxnSpPr>
            <p:spPr>
              <a:xfrm>
                <a:off x="5591174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Łącznik prostoliniowy 37"/>
              <p:cNvCxnSpPr/>
              <p:nvPr/>
            </p:nvCxnSpPr>
            <p:spPr>
              <a:xfrm>
                <a:off x="5448299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89" name="Łącznik prosty ze strzałką 88"/>
            <p:cNvCxnSpPr/>
            <p:nvPr/>
          </p:nvCxnSpPr>
          <p:spPr>
            <a:xfrm flipV="1">
              <a:off x="4273913" y="4572000"/>
              <a:ext cx="3944230" cy="2857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pole tekstowe 89"/>
            <p:cNvSpPr txBox="1"/>
            <p:nvPr/>
          </p:nvSpPr>
          <p:spPr>
            <a:xfrm>
              <a:off x="5143495" y="4533900"/>
              <a:ext cx="2817964" cy="395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smtClean="0"/>
                <a:t>3 µm = 20 </a:t>
              </a:r>
              <a:r>
                <a:rPr lang="pl-PL" sz="1400" dirty="0" err="1" smtClean="0"/>
                <a:t>space</a:t>
              </a:r>
              <a:r>
                <a:rPr lang="pl-PL" sz="1400" dirty="0" smtClean="0"/>
                <a:t> </a:t>
              </a:r>
              <a:r>
                <a:rPr lang="pl-PL" sz="1400" dirty="0" err="1" smtClean="0"/>
                <a:t>units</a:t>
              </a:r>
              <a:endParaRPr lang="pl-PL" sz="1400" dirty="0"/>
            </a:p>
          </p:txBody>
        </p:sp>
        <p:sp>
          <p:nvSpPr>
            <p:cNvPr id="91" name="Nawias klamrowy otwierający 90"/>
            <p:cNvSpPr/>
            <p:nvPr/>
          </p:nvSpPr>
          <p:spPr>
            <a:xfrm rot="5400000">
              <a:off x="4316498" y="3143529"/>
              <a:ext cx="137592" cy="2227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2" name="pole tekstowe 91"/>
            <p:cNvSpPr txBox="1"/>
            <p:nvPr/>
          </p:nvSpPr>
          <p:spPr>
            <a:xfrm>
              <a:off x="4023776" y="2945012"/>
              <a:ext cx="1098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smtClean="0"/>
                <a:t>0.15</a:t>
              </a:r>
              <a:r>
                <a:rPr lang="pl-PL" sz="1400" dirty="0"/>
                <a:t> µm</a:t>
              </a:r>
            </a:p>
          </p:txBody>
        </p:sp>
      </p:grpSp>
      <p:sp>
        <p:nvSpPr>
          <p:cNvPr id="95" name="pole tekstowe 94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Model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implementation</a:t>
            </a:r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in MATLAB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/>
              <p:cNvSpPr txBox="1"/>
              <p:nvPr/>
            </p:nvSpPr>
            <p:spPr>
              <a:xfrm>
                <a:off x="608558" y="4872692"/>
                <a:ext cx="81625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pl-PL" sz="28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l-PL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pl-PL" sz="2800" b="1" i="1" smtClean="0">
                          <a:latin typeface="Cambria Math"/>
                        </a:rPr>
                        <m:t>=</m:t>
                      </m:r>
                      <m:r>
                        <a:rPr lang="pl-PL" sz="2800" b="1" i="1" smtClean="0">
                          <a:latin typeface="Cambria Math"/>
                        </a:rPr>
                        <m:t>𝒄𝒐𝒆𝒇𝒇𝑫</m:t>
                      </m:r>
                      <m:r>
                        <a:rPr lang="pl-PL" sz="2800" b="1" i="1" smtClean="0">
                          <a:latin typeface="Cambria Math"/>
                        </a:rPr>
                        <m:t> ×(</m:t>
                      </m:r>
                      <m:r>
                        <a:rPr lang="pl-PL" sz="2800" b="1" i="1" smtClean="0">
                          <a:latin typeface="Cambria Math"/>
                          <a:ea typeface="Cambria Math"/>
                        </a:rPr>
                        <m:t>𝑪</m:t>
                      </m:r>
                      <m:d>
                        <m:dPr>
                          <m:ctrlPr>
                            <a:rPr lang="pl-PL" sz="2800" b="1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pl-PL" sz="28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  <m:r>
                            <a:rPr lang="pl-PL" sz="2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pl-PL" sz="2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e>
                      </m:d>
                      <m:r>
                        <a:rPr lang="pl-PL" sz="2800" b="1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l-PL" sz="2800" b="1" i="1" smtClean="0">
                          <a:latin typeface="Cambria Math"/>
                          <a:ea typeface="Cambria Math"/>
                        </a:rPr>
                        <m:t>𝑪</m:t>
                      </m:r>
                      <m:d>
                        <m:dPr>
                          <m:ctrlPr>
                            <a:rPr lang="pl-PL" sz="2800" b="1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pl-PL" sz="28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  <m:r>
                            <a:rPr lang="pl-PL" sz="2800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pl-PL" sz="2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e>
                      </m:d>
                      <m:r>
                        <a:rPr lang="pl-PL" sz="2800" b="1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pl-PL" sz="2800" b="1" i="1" smtClean="0">
                          <a:latin typeface="Cambria Math"/>
                          <a:ea typeface="Cambria Math"/>
                        </a:rPr>
                        <m:t>𝟐</m:t>
                      </m:r>
                      <m:r>
                        <a:rPr lang="pl-PL" sz="2800" b="1" i="1" smtClean="0">
                          <a:latin typeface="Cambria Math"/>
                          <a:ea typeface="Cambria Math"/>
                        </a:rPr>
                        <m:t>𝑪</m:t>
                      </m:r>
                      <m:d>
                        <m:dPr>
                          <m:ctrlPr>
                            <a:rPr lang="pl-PL" sz="2800" b="1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pl-PL" sz="28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d>
                      <m:r>
                        <a:rPr lang="pl-PL" sz="2800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Harlow Solid Italic" panose="04030604020F02020D02" pitchFamily="82" charset="0"/>
                </a:endParaRPr>
              </a:p>
            </p:txBody>
          </p:sp>
        </mc:Choice>
        <mc:Fallback xmlns="">
          <p:sp>
            <p:nvSpPr>
              <p:cNvPr id="2" name="pole tekstow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58" y="4872692"/>
                <a:ext cx="8162556" cy="523220"/>
              </a:xfrm>
              <a:prstGeom prst="rect">
                <a:avLst/>
              </a:prstGeom>
              <a:blipFill rotWithShape="1">
                <a:blip r:embed="rId4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ole tekstowe 3"/>
          <p:cNvSpPr txBox="1"/>
          <p:nvPr/>
        </p:nvSpPr>
        <p:spPr>
          <a:xfrm>
            <a:off x="4227168" y="3830043"/>
            <a:ext cx="35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/>
              <a:t>x</a:t>
            </a:r>
            <a:endParaRPr lang="en-US" b="1" dirty="0"/>
          </a:p>
        </p:txBody>
      </p:sp>
      <p:sp>
        <p:nvSpPr>
          <p:cNvPr id="53" name="Strzałka zakrzywiona w górę 52"/>
          <p:cNvSpPr/>
          <p:nvPr/>
        </p:nvSpPr>
        <p:spPr>
          <a:xfrm>
            <a:off x="4347536" y="3596081"/>
            <a:ext cx="314741" cy="291574"/>
          </a:xfrm>
          <a:prstGeom prst="curvedUpArrow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Strzałka zakrzywiona w górę 53"/>
          <p:cNvSpPr/>
          <p:nvPr/>
        </p:nvSpPr>
        <p:spPr>
          <a:xfrm>
            <a:off x="4082180" y="3613936"/>
            <a:ext cx="314741" cy="291574"/>
          </a:xfrm>
          <a:prstGeom prst="curvedUpArrow">
            <a:avLst/>
          </a:prstGeom>
          <a:solidFill>
            <a:srgbClr val="C00000"/>
          </a:solidFill>
          <a:ln w="3175"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Strzałka zakrzywiona w górę 54"/>
          <p:cNvSpPr/>
          <p:nvPr/>
        </p:nvSpPr>
        <p:spPr>
          <a:xfrm rot="10800000">
            <a:off x="4338013" y="3099634"/>
            <a:ext cx="314741" cy="291574"/>
          </a:xfrm>
          <a:prstGeom prst="curvedUpArrow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Strzałka zakrzywiona w górę 56"/>
          <p:cNvSpPr/>
          <p:nvPr/>
        </p:nvSpPr>
        <p:spPr>
          <a:xfrm rot="10974680">
            <a:off x="4126947" y="3101354"/>
            <a:ext cx="314741" cy="291574"/>
          </a:xfrm>
          <a:prstGeom prst="curvedUpArrow">
            <a:avLst/>
          </a:prstGeom>
          <a:solidFill>
            <a:srgbClr val="00B050"/>
          </a:solidFill>
          <a:ln w="3175"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pole tekstowe 57"/>
          <p:cNvSpPr txBox="1"/>
          <p:nvPr/>
        </p:nvSpPr>
        <p:spPr>
          <a:xfrm>
            <a:off x="4448890" y="2842165"/>
            <a:ext cx="655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b="1" dirty="0" smtClean="0"/>
              <a:t>X +1</a:t>
            </a:r>
            <a:endParaRPr lang="en-US" sz="1050" b="1" dirty="0"/>
          </a:p>
        </p:txBody>
      </p:sp>
      <p:sp>
        <p:nvSpPr>
          <p:cNvPr id="59" name="pole tekstowe 58"/>
          <p:cNvSpPr txBox="1"/>
          <p:nvPr/>
        </p:nvSpPr>
        <p:spPr>
          <a:xfrm>
            <a:off x="3956666" y="2853602"/>
            <a:ext cx="655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b="1" dirty="0" smtClean="0"/>
              <a:t>X -1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51825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2950" y="1223963"/>
            <a:ext cx="7543800" cy="4195762"/>
          </a:xfrm>
        </p:spPr>
        <p:txBody>
          <a:bodyPr anchor="t"/>
          <a:lstStyle/>
          <a:p>
            <a:r>
              <a:rPr lang="en-US" dirty="0" smtClean="0"/>
              <a:t>Euler method for  ODE</a:t>
            </a:r>
            <a:endParaRPr lang="pl-PL" dirty="0" smtClean="0"/>
          </a:p>
          <a:p>
            <a:endParaRPr lang="pl-PL" dirty="0"/>
          </a:p>
          <a:p>
            <a:r>
              <a:rPr lang="pl-PL" dirty="0" err="1" smtClean="0"/>
              <a:t>E.coli</a:t>
            </a:r>
            <a:r>
              <a:rPr lang="pl-PL" dirty="0" smtClean="0"/>
              <a:t> </a:t>
            </a:r>
            <a:r>
              <a:rPr lang="pl-PL" dirty="0" err="1" smtClean="0"/>
              <a:t>divided</a:t>
            </a:r>
            <a:r>
              <a:rPr lang="pl-PL" dirty="0" smtClean="0"/>
              <a:t> in </a:t>
            </a:r>
            <a:r>
              <a:rPr lang="pl-PL" dirty="0" err="1" smtClean="0"/>
              <a:t>space</a:t>
            </a:r>
            <a:r>
              <a:rPr lang="pl-PL" dirty="0" smtClean="0"/>
              <a:t> </a:t>
            </a:r>
            <a:r>
              <a:rPr lang="pl-PL" dirty="0" err="1" smtClean="0"/>
              <a:t>units</a:t>
            </a:r>
            <a:endParaRPr lang="fr-FR" dirty="0" smtClean="0"/>
          </a:p>
          <a:p>
            <a:endParaRPr lang="fr-FR" dirty="0"/>
          </a:p>
          <a:p>
            <a:r>
              <a:rPr lang="pl-PL" dirty="0" err="1"/>
              <a:t>Diffusion</a:t>
            </a:r>
            <a:endParaRPr lang="pl-PL" dirty="0"/>
          </a:p>
          <a:p>
            <a:endParaRPr lang="fr-FR" dirty="0" smtClean="0"/>
          </a:p>
          <a:p>
            <a:r>
              <a:rPr lang="pl-PL" dirty="0" err="1"/>
              <a:t>Noise</a:t>
            </a:r>
            <a:endParaRPr lang="pl-PL" dirty="0"/>
          </a:p>
          <a:p>
            <a:endParaRPr lang="fr-FR" dirty="0"/>
          </a:p>
          <a:p>
            <a:endParaRPr lang="fr-FR" dirty="0" smtClean="0"/>
          </a:p>
          <a:p>
            <a:endParaRPr lang="pl-PL" dirty="0" smtClean="0"/>
          </a:p>
          <a:p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72" y="45229"/>
            <a:ext cx="1975992" cy="2553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5" name="pole tekstowe 94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Model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implementation</a:t>
            </a:r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in MATLAB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  <p:grpSp>
        <p:nvGrpSpPr>
          <p:cNvPr id="39" name="Grupa 38"/>
          <p:cNvGrpSpPr/>
          <p:nvPr/>
        </p:nvGrpSpPr>
        <p:grpSpPr>
          <a:xfrm>
            <a:off x="5524500" y="2841585"/>
            <a:ext cx="3334918" cy="1544792"/>
            <a:chOff x="3998735" y="2945012"/>
            <a:chExt cx="4533900" cy="1984213"/>
          </a:xfrm>
        </p:grpSpPr>
        <p:grpSp>
          <p:nvGrpSpPr>
            <p:cNvPr id="40" name="Grupa 39"/>
            <p:cNvGrpSpPr/>
            <p:nvPr/>
          </p:nvGrpSpPr>
          <p:grpSpPr>
            <a:xfrm>
              <a:off x="3998735" y="3116203"/>
              <a:ext cx="4533900" cy="1266294"/>
              <a:chOff x="5086350" y="2752724"/>
              <a:chExt cx="3295650" cy="676275"/>
            </a:xfrm>
          </p:grpSpPr>
          <p:sp>
            <p:nvSpPr>
              <p:cNvPr id="45" name="Elipsa 44"/>
              <p:cNvSpPr/>
              <p:nvPr/>
            </p:nvSpPr>
            <p:spPr>
              <a:xfrm>
                <a:off x="5286374" y="2752724"/>
                <a:ext cx="2867025" cy="67627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cxnSp>
            <p:nvCxnSpPr>
              <p:cNvPr id="46" name="Łącznik prosty ze strzałką 45"/>
              <p:cNvCxnSpPr/>
              <p:nvPr/>
            </p:nvCxnSpPr>
            <p:spPr>
              <a:xfrm>
                <a:off x="5086350" y="3090862"/>
                <a:ext cx="329565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oliniowy 46"/>
              <p:cNvCxnSpPr/>
              <p:nvPr/>
            </p:nvCxnSpPr>
            <p:spPr>
              <a:xfrm>
                <a:off x="5286374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oliniowy 47"/>
              <p:cNvCxnSpPr/>
              <p:nvPr/>
            </p:nvCxnSpPr>
            <p:spPr>
              <a:xfrm>
                <a:off x="6000749" y="292417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oliniowy 48"/>
              <p:cNvCxnSpPr/>
              <p:nvPr/>
            </p:nvCxnSpPr>
            <p:spPr>
              <a:xfrm>
                <a:off x="6724649" y="292417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oliniowy 49"/>
              <p:cNvCxnSpPr/>
              <p:nvPr/>
            </p:nvCxnSpPr>
            <p:spPr>
              <a:xfrm>
                <a:off x="7439024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oliniowy 50"/>
              <p:cNvCxnSpPr/>
              <p:nvPr/>
            </p:nvCxnSpPr>
            <p:spPr>
              <a:xfrm>
                <a:off x="8153399" y="296227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oliniowy 51"/>
              <p:cNvCxnSpPr/>
              <p:nvPr/>
            </p:nvCxnSpPr>
            <p:spPr>
              <a:xfrm>
                <a:off x="8020049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oliniowy 52"/>
              <p:cNvCxnSpPr/>
              <p:nvPr/>
            </p:nvCxnSpPr>
            <p:spPr>
              <a:xfrm>
                <a:off x="7886699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4" name="Łącznik prostoliniowy 53"/>
              <p:cNvCxnSpPr/>
              <p:nvPr/>
            </p:nvCxnSpPr>
            <p:spPr>
              <a:xfrm>
                <a:off x="7734299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5" name="Łącznik prostoliniowy 54"/>
              <p:cNvCxnSpPr/>
              <p:nvPr/>
            </p:nvCxnSpPr>
            <p:spPr>
              <a:xfrm>
                <a:off x="7591424" y="29432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6" name="Łącznik prostoliniowy 55"/>
              <p:cNvCxnSpPr/>
              <p:nvPr/>
            </p:nvCxnSpPr>
            <p:spPr>
              <a:xfrm>
                <a:off x="7439024" y="29527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7" name="Łącznik prostoliniowy 56"/>
              <p:cNvCxnSpPr/>
              <p:nvPr/>
            </p:nvCxnSpPr>
            <p:spPr>
              <a:xfrm>
                <a:off x="7305674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Łącznik prostoliniowy 57"/>
              <p:cNvCxnSpPr/>
              <p:nvPr/>
            </p:nvCxnSpPr>
            <p:spPr>
              <a:xfrm>
                <a:off x="7172324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9" name="Łącznik prostoliniowy 58"/>
              <p:cNvCxnSpPr/>
              <p:nvPr/>
            </p:nvCxnSpPr>
            <p:spPr>
              <a:xfrm>
                <a:off x="7019924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Łącznik prostoliniowy 59"/>
              <p:cNvCxnSpPr/>
              <p:nvPr/>
            </p:nvCxnSpPr>
            <p:spPr>
              <a:xfrm>
                <a:off x="6877049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1" name="Łącznik prostoliniowy 60"/>
              <p:cNvCxnSpPr/>
              <p:nvPr/>
            </p:nvCxnSpPr>
            <p:spPr>
              <a:xfrm>
                <a:off x="6724649" y="293370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2" name="Łącznik prostoliniowy 61"/>
              <p:cNvCxnSpPr/>
              <p:nvPr/>
            </p:nvCxnSpPr>
            <p:spPr>
              <a:xfrm>
                <a:off x="6591299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3" name="Łącznik prostoliniowy 62"/>
              <p:cNvCxnSpPr/>
              <p:nvPr/>
            </p:nvCxnSpPr>
            <p:spPr>
              <a:xfrm>
                <a:off x="6457949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4" name="Łącznik prostoliniowy 63"/>
              <p:cNvCxnSpPr/>
              <p:nvPr/>
            </p:nvCxnSpPr>
            <p:spPr>
              <a:xfrm>
                <a:off x="6305549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5" name="Łącznik prostoliniowy 64"/>
              <p:cNvCxnSpPr/>
              <p:nvPr/>
            </p:nvCxnSpPr>
            <p:spPr>
              <a:xfrm>
                <a:off x="6162674" y="2914650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6" name="Łącznik prostoliniowy 65"/>
              <p:cNvCxnSpPr/>
              <p:nvPr/>
            </p:nvCxnSpPr>
            <p:spPr>
              <a:xfrm>
                <a:off x="5876924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7" name="Łącznik prostoliniowy 66"/>
              <p:cNvCxnSpPr/>
              <p:nvPr/>
            </p:nvCxnSpPr>
            <p:spPr>
              <a:xfrm>
                <a:off x="5743574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8" name="Łącznik prostoliniowy 67"/>
              <p:cNvCxnSpPr/>
              <p:nvPr/>
            </p:nvCxnSpPr>
            <p:spPr>
              <a:xfrm>
                <a:off x="5591174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9" name="Łącznik prostoliniowy 68"/>
              <p:cNvCxnSpPr/>
              <p:nvPr/>
            </p:nvCxnSpPr>
            <p:spPr>
              <a:xfrm>
                <a:off x="5448299" y="2905125"/>
                <a:ext cx="0" cy="295275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41" name="Łącznik prosty ze strzałką 40"/>
            <p:cNvCxnSpPr/>
            <p:nvPr/>
          </p:nvCxnSpPr>
          <p:spPr>
            <a:xfrm flipV="1">
              <a:off x="4273913" y="4572000"/>
              <a:ext cx="3944230" cy="2857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pole tekstowe 41"/>
            <p:cNvSpPr txBox="1"/>
            <p:nvPr/>
          </p:nvSpPr>
          <p:spPr>
            <a:xfrm>
              <a:off x="5143495" y="4533900"/>
              <a:ext cx="2817964" cy="395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smtClean="0"/>
                <a:t>3 µm = 20 </a:t>
              </a:r>
              <a:r>
                <a:rPr lang="pl-PL" sz="1400" dirty="0" err="1" smtClean="0"/>
                <a:t>space</a:t>
              </a:r>
              <a:r>
                <a:rPr lang="pl-PL" sz="1400" dirty="0" smtClean="0"/>
                <a:t> </a:t>
              </a:r>
              <a:r>
                <a:rPr lang="pl-PL" sz="1400" dirty="0" err="1" smtClean="0"/>
                <a:t>units</a:t>
              </a:r>
              <a:endParaRPr lang="pl-PL" sz="1400" dirty="0"/>
            </a:p>
          </p:txBody>
        </p:sp>
        <p:sp>
          <p:nvSpPr>
            <p:cNvPr id="43" name="Nawias klamrowy otwierający 42"/>
            <p:cNvSpPr/>
            <p:nvPr/>
          </p:nvSpPr>
          <p:spPr>
            <a:xfrm rot="5400000">
              <a:off x="4316498" y="3143529"/>
              <a:ext cx="137592" cy="2227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ole tekstowe 43"/>
            <p:cNvSpPr txBox="1"/>
            <p:nvPr/>
          </p:nvSpPr>
          <p:spPr>
            <a:xfrm>
              <a:off x="4023776" y="2945012"/>
              <a:ext cx="1098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 smtClean="0"/>
                <a:t>0.15</a:t>
              </a:r>
              <a:r>
                <a:rPr lang="pl-PL" sz="1400" dirty="0"/>
                <a:t> µm</a:t>
              </a:r>
            </a:p>
          </p:txBody>
        </p:sp>
      </p:grpSp>
      <p:pic>
        <p:nvPicPr>
          <p:cNvPr id="29698" name="Picture 2" descr="https://encrypted-tbn2.gstatic.com/images?q=tbn:ANd9GcR_e4YlimFn9ktu1rlQ-0a-HLCd6SQttDMThcnqyDJWTWbWwvI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232" y="4465550"/>
            <a:ext cx="4852236" cy="170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828" y="375940"/>
            <a:ext cx="7543800" cy="14242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 smtClean="0">
                <a:solidFill>
                  <a:schemeClr val="accent1"/>
                </a:solidFill>
              </a:rPr>
              <a:t>First </a:t>
            </a:r>
            <a:r>
              <a:rPr lang="pl-PL" sz="3200" dirty="0" err="1" smtClean="0">
                <a:solidFill>
                  <a:schemeClr val="accent1"/>
                </a:solidFill>
              </a:rPr>
              <a:t>results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image09.jpg"/>
          <p:cNvPicPr/>
          <p:nvPr/>
        </p:nvPicPr>
        <p:blipFill rotWithShape="1">
          <a:blip r:embed="rId3"/>
          <a:srcRect l="20405" r="21394" b="16339"/>
          <a:stretch/>
        </p:blipFill>
        <p:spPr>
          <a:xfrm>
            <a:off x="908955" y="2092488"/>
            <a:ext cx="3483427" cy="3120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00.jpg"/>
          <p:cNvPicPr/>
          <p:nvPr/>
        </p:nvPicPr>
        <p:blipFill rotWithShape="1">
          <a:blip r:embed="rId4"/>
          <a:srcRect l="14524" r="14816" b="16749"/>
          <a:stretch/>
        </p:blipFill>
        <p:spPr>
          <a:xfrm>
            <a:off x="4835979" y="2111538"/>
            <a:ext cx="3298371" cy="3120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Prostokąt 5"/>
          <p:cNvSpPr/>
          <p:nvPr/>
        </p:nvSpPr>
        <p:spPr>
          <a:xfrm>
            <a:off x="5985101" y="4590186"/>
            <a:ext cx="1000125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4.png"/>
          <p:cNvPicPr/>
          <p:nvPr/>
        </p:nvPicPr>
        <p:blipFill rotWithShape="1">
          <a:blip r:embed="rId3"/>
          <a:srcRect l="28805" t="8094" r="28260" b="10705"/>
          <a:stretch/>
        </p:blipFill>
        <p:spPr bwMode="auto">
          <a:xfrm>
            <a:off x="796818" y="468974"/>
            <a:ext cx="752475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23.png"/>
          <p:cNvPicPr/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9891" t="6122" r="23369" b="58892"/>
          <a:stretch/>
        </p:blipFill>
        <p:spPr bwMode="auto">
          <a:xfrm>
            <a:off x="2236901" y="468975"/>
            <a:ext cx="764745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08.png"/>
          <p:cNvPicPr/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5746" t="5178" r="28055" b="42119"/>
          <a:stretch/>
        </p:blipFill>
        <p:spPr bwMode="auto">
          <a:xfrm>
            <a:off x="3613907" y="468974"/>
            <a:ext cx="762000" cy="2962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23.png"/>
          <p:cNvPicPr/>
          <p:nvPr/>
        </p:nvPicPr>
        <p:blipFill rotWithShape="1">
          <a:blip r:embed="rId6"/>
          <a:srcRect r="49668"/>
          <a:stretch/>
        </p:blipFill>
        <p:spPr>
          <a:xfrm>
            <a:off x="1889147" y="3957093"/>
            <a:ext cx="1606559" cy="2176349"/>
          </a:xfrm>
          <a:prstGeom prst="rect">
            <a:avLst/>
          </a:prstGeom>
        </p:spPr>
      </p:pic>
      <p:sp>
        <p:nvSpPr>
          <p:cNvPr id="9" name="Pole tekstowe 2"/>
          <p:cNvSpPr txBox="1">
            <a:spLocks noChangeArrowheads="1"/>
          </p:cNvSpPr>
          <p:nvPr/>
        </p:nvSpPr>
        <p:spPr bwMode="auto">
          <a:xfrm rot="16200000">
            <a:off x="-536118" y="1674180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648" y="3431250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9777" y="3431250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8142" y="3440094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3671" y="4443348"/>
            <a:ext cx="255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 smtClean="0"/>
              <a:t>FtsZ</a:t>
            </a:r>
            <a:r>
              <a:rPr lang="en-US" dirty="0" smtClean="0"/>
              <a:t> alone </a:t>
            </a:r>
          </a:p>
          <a:p>
            <a:pPr marL="342900" indent="-342900">
              <a:buAutoNum type="alphaUcPeriod"/>
            </a:pPr>
            <a:r>
              <a:rPr lang="en-US" dirty="0" err="1" smtClean="0"/>
              <a:t>MinD</a:t>
            </a:r>
            <a:r>
              <a:rPr lang="en-US" dirty="0" smtClean="0"/>
              <a:t> precursor on</a:t>
            </a:r>
          </a:p>
          <a:p>
            <a:pPr marL="342900" indent="-342900">
              <a:buAutoNum type="alphaUcPeriod"/>
            </a:pPr>
            <a:r>
              <a:rPr lang="en-US" dirty="0" err="1" smtClean="0"/>
              <a:t>MinE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3671" y="1207069"/>
            <a:ext cx="333749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Components of the center finding systems in </a:t>
            </a:r>
            <a:r>
              <a:rPr lang="en-US" dirty="0" err="1">
                <a:solidFill>
                  <a:srgbClr val="000000"/>
                </a:solidFill>
              </a:rPr>
              <a:t>E.Coli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MinD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Min </a:t>
            </a:r>
            <a:r>
              <a:rPr lang="en-US" dirty="0">
                <a:solidFill>
                  <a:srgbClr val="000000"/>
                </a:solidFill>
              </a:rPr>
              <a:t>E and </a:t>
            </a:r>
            <a:r>
              <a:rPr lang="en-US" dirty="0" err="1">
                <a:solidFill>
                  <a:srgbClr val="000000"/>
                </a:solidFill>
              </a:rPr>
              <a:t>FtsZ</a:t>
            </a:r>
            <a:r>
              <a:rPr lang="en-US" dirty="0">
                <a:solidFill>
                  <a:srgbClr val="000000"/>
                </a:solidFill>
              </a:rPr>
              <a:t> alone</a:t>
            </a:r>
          </a:p>
        </p:txBody>
      </p:sp>
      <p:sp>
        <p:nvSpPr>
          <p:cNvPr id="12" name="pole tekstowe 11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7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4.png"/>
          <p:cNvPicPr/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805" t="8094" r="28260" b="10705"/>
          <a:stretch/>
        </p:blipFill>
        <p:spPr bwMode="auto">
          <a:xfrm>
            <a:off x="796818" y="468974"/>
            <a:ext cx="752475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23.png"/>
          <p:cNvPicPr/>
          <p:nvPr/>
        </p:nvPicPr>
        <p:blipFill rotWithShape="1">
          <a:blip r:embed="rId4"/>
          <a:srcRect l="29891" t="6122" r="23369" b="58892"/>
          <a:stretch/>
        </p:blipFill>
        <p:spPr bwMode="auto">
          <a:xfrm>
            <a:off x="2236901" y="468975"/>
            <a:ext cx="764745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08.png"/>
          <p:cNvPicPr/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5746" t="5178" r="28055" b="42119"/>
          <a:stretch/>
        </p:blipFill>
        <p:spPr bwMode="auto">
          <a:xfrm>
            <a:off x="3613907" y="468974"/>
            <a:ext cx="762000" cy="2962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23.png"/>
          <p:cNvPicPr/>
          <p:nvPr/>
        </p:nvPicPr>
        <p:blipFill rotWithShape="1">
          <a:blip r:embed="rId6"/>
          <a:srcRect r="49668"/>
          <a:stretch/>
        </p:blipFill>
        <p:spPr>
          <a:xfrm>
            <a:off x="1889147" y="3957093"/>
            <a:ext cx="1606559" cy="2176349"/>
          </a:xfrm>
          <a:prstGeom prst="rect">
            <a:avLst/>
          </a:prstGeom>
        </p:spPr>
      </p:pic>
      <p:sp>
        <p:nvSpPr>
          <p:cNvPr id="9" name="Pole tekstowe 2"/>
          <p:cNvSpPr txBox="1">
            <a:spLocks noChangeArrowheads="1"/>
          </p:cNvSpPr>
          <p:nvPr/>
        </p:nvSpPr>
        <p:spPr bwMode="auto">
          <a:xfrm rot="16200000">
            <a:off x="-536118" y="1674180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648" y="3431250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9777" y="3431250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8142" y="3440094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3671" y="4443348"/>
            <a:ext cx="255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 smtClean="0"/>
              <a:t>FtsZ</a:t>
            </a:r>
            <a:r>
              <a:rPr lang="en-US" dirty="0" smtClean="0"/>
              <a:t> alone </a:t>
            </a:r>
          </a:p>
          <a:p>
            <a:pPr marL="342900" indent="-342900">
              <a:buAutoNum type="alphaUcPeriod"/>
            </a:pPr>
            <a:r>
              <a:rPr lang="en-US" dirty="0" err="1" smtClean="0"/>
              <a:t>MinD</a:t>
            </a:r>
            <a:r>
              <a:rPr lang="en-US" dirty="0" smtClean="0"/>
              <a:t> precursor on</a:t>
            </a:r>
          </a:p>
          <a:p>
            <a:pPr marL="342900" indent="-342900">
              <a:buAutoNum type="alphaUcPeriod"/>
            </a:pPr>
            <a:r>
              <a:rPr lang="en-US" dirty="0" err="1" smtClean="0"/>
              <a:t>MinE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3671" y="1207069"/>
            <a:ext cx="333749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Components of the center finding systems in </a:t>
            </a:r>
            <a:r>
              <a:rPr lang="en-US" dirty="0" err="1">
                <a:solidFill>
                  <a:srgbClr val="000000"/>
                </a:solidFill>
              </a:rPr>
              <a:t>E.Coli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MinD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Min </a:t>
            </a:r>
            <a:r>
              <a:rPr lang="en-US" dirty="0">
                <a:solidFill>
                  <a:srgbClr val="000000"/>
                </a:solidFill>
              </a:rPr>
              <a:t>E and </a:t>
            </a:r>
            <a:r>
              <a:rPr lang="en-US" dirty="0" err="1">
                <a:solidFill>
                  <a:srgbClr val="000000"/>
                </a:solidFill>
              </a:rPr>
              <a:t>FtsZ</a:t>
            </a:r>
            <a:r>
              <a:rPr lang="en-US" dirty="0">
                <a:solidFill>
                  <a:srgbClr val="000000"/>
                </a:solidFill>
              </a:rPr>
              <a:t> alone</a:t>
            </a:r>
          </a:p>
        </p:txBody>
      </p:sp>
      <p:sp>
        <p:nvSpPr>
          <p:cNvPr id="12" name="pole tekstowe 11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72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4.png"/>
          <p:cNvPicPr/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805" t="8094" r="28260" b="10705"/>
          <a:stretch/>
        </p:blipFill>
        <p:spPr bwMode="auto">
          <a:xfrm>
            <a:off x="796818" y="468974"/>
            <a:ext cx="752475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23.png"/>
          <p:cNvPicPr/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9891" t="6122" r="23369" b="58892"/>
          <a:stretch/>
        </p:blipFill>
        <p:spPr bwMode="auto">
          <a:xfrm>
            <a:off x="2236901" y="468975"/>
            <a:ext cx="764745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08.png"/>
          <p:cNvPicPr/>
          <p:nvPr/>
        </p:nvPicPr>
        <p:blipFill rotWithShape="1">
          <a:blip r:embed="rId5"/>
          <a:srcRect l="35746" t="5178" r="28055" b="42119"/>
          <a:stretch/>
        </p:blipFill>
        <p:spPr bwMode="auto">
          <a:xfrm>
            <a:off x="3613907" y="468974"/>
            <a:ext cx="762000" cy="2962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23.png"/>
          <p:cNvPicPr/>
          <p:nvPr/>
        </p:nvPicPr>
        <p:blipFill rotWithShape="1">
          <a:blip r:embed="rId6"/>
          <a:srcRect r="49668"/>
          <a:stretch/>
        </p:blipFill>
        <p:spPr>
          <a:xfrm>
            <a:off x="1889147" y="3957093"/>
            <a:ext cx="1606559" cy="2176349"/>
          </a:xfrm>
          <a:prstGeom prst="rect">
            <a:avLst/>
          </a:prstGeom>
        </p:spPr>
      </p:pic>
      <p:sp>
        <p:nvSpPr>
          <p:cNvPr id="9" name="Pole tekstowe 2"/>
          <p:cNvSpPr txBox="1">
            <a:spLocks noChangeArrowheads="1"/>
          </p:cNvSpPr>
          <p:nvPr/>
        </p:nvSpPr>
        <p:spPr bwMode="auto">
          <a:xfrm rot="16200000">
            <a:off x="-536118" y="1674180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648" y="3431250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9777" y="3431250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8142" y="3440094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3671" y="4443348"/>
            <a:ext cx="255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 smtClean="0"/>
              <a:t>FtsZ</a:t>
            </a:r>
            <a:r>
              <a:rPr lang="en-US" dirty="0" smtClean="0"/>
              <a:t> alone </a:t>
            </a:r>
          </a:p>
          <a:p>
            <a:pPr marL="342900" indent="-342900">
              <a:buAutoNum type="alphaUcPeriod"/>
            </a:pPr>
            <a:r>
              <a:rPr lang="en-US" dirty="0" err="1" smtClean="0"/>
              <a:t>MinD</a:t>
            </a:r>
            <a:r>
              <a:rPr lang="en-US" dirty="0" smtClean="0"/>
              <a:t> precursor on</a:t>
            </a:r>
          </a:p>
          <a:p>
            <a:pPr marL="342900" indent="-342900">
              <a:buAutoNum type="alphaUcPeriod"/>
            </a:pPr>
            <a:r>
              <a:rPr lang="en-US" dirty="0" err="1" smtClean="0"/>
              <a:t>MinE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3671" y="1207069"/>
            <a:ext cx="333749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Components of the center finding systems in </a:t>
            </a:r>
            <a:r>
              <a:rPr lang="en-US" dirty="0" err="1">
                <a:solidFill>
                  <a:srgbClr val="000000"/>
                </a:solidFill>
              </a:rPr>
              <a:t>E.Coli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MinD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Min </a:t>
            </a:r>
            <a:r>
              <a:rPr lang="en-US" dirty="0">
                <a:solidFill>
                  <a:srgbClr val="000000"/>
                </a:solidFill>
              </a:rPr>
              <a:t>E and </a:t>
            </a:r>
            <a:r>
              <a:rPr lang="en-US" dirty="0" err="1">
                <a:solidFill>
                  <a:srgbClr val="000000"/>
                </a:solidFill>
              </a:rPr>
              <a:t>FtsZ</a:t>
            </a:r>
            <a:r>
              <a:rPr lang="en-US" dirty="0">
                <a:solidFill>
                  <a:srgbClr val="000000"/>
                </a:solidFill>
              </a:rPr>
              <a:t> alone</a:t>
            </a:r>
          </a:p>
        </p:txBody>
      </p:sp>
      <p:sp>
        <p:nvSpPr>
          <p:cNvPr id="12" name="pole tekstowe 11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72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4.png"/>
          <p:cNvPicPr/>
          <p:nvPr/>
        </p:nvPicPr>
        <p:blipFill rotWithShape="1">
          <a:blip r:embed="rId3"/>
          <a:srcRect l="28805" t="8094" r="28260" b="10705"/>
          <a:stretch/>
        </p:blipFill>
        <p:spPr bwMode="auto">
          <a:xfrm>
            <a:off x="796818" y="468974"/>
            <a:ext cx="752475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23.png"/>
          <p:cNvPicPr/>
          <p:nvPr/>
        </p:nvPicPr>
        <p:blipFill rotWithShape="1">
          <a:blip r:embed="rId4"/>
          <a:srcRect l="29891" t="6122" r="23369" b="58892"/>
          <a:stretch/>
        </p:blipFill>
        <p:spPr bwMode="auto">
          <a:xfrm>
            <a:off x="2236901" y="468975"/>
            <a:ext cx="764745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08.png"/>
          <p:cNvPicPr/>
          <p:nvPr/>
        </p:nvPicPr>
        <p:blipFill rotWithShape="1">
          <a:blip r:embed="rId5"/>
          <a:srcRect l="35746" t="5178" r="28055" b="42119"/>
          <a:stretch/>
        </p:blipFill>
        <p:spPr bwMode="auto">
          <a:xfrm>
            <a:off x="3613907" y="468974"/>
            <a:ext cx="762000" cy="2962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23.png"/>
          <p:cNvPicPr/>
          <p:nvPr/>
        </p:nvPicPr>
        <p:blipFill rotWithShape="1">
          <a:blip r:embed="rId6"/>
          <a:srcRect r="49668"/>
          <a:stretch/>
        </p:blipFill>
        <p:spPr>
          <a:xfrm>
            <a:off x="1889147" y="3957093"/>
            <a:ext cx="1606559" cy="2176349"/>
          </a:xfrm>
          <a:prstGeom prst="rect">
            <a:avLst/>
          </a:prstGeom>
        </p:spPr>
      </p:pic>
      <p:sp>
        <p:nvSpPr>
          <p:cNvPr id="9" name="Pole tekstowe 2"/>
          <p:cNvSpPr txBox="1">
            <a:spLocks noChangeArrowheads="1"/>
          </p:cNvSpPr>
          <p:nvPr/>
        </p:nvSpPr>
        <p:spPr bwMode="auto">
          <a:xfrm rot="16200000">
            <a:off x="-536118" y="1674180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648" y="3431250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9777" y="3431250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8142" y="3440094"/>
            <a:ext cx="35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3671" y="4443348"/>
            <a:ext cx="255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 smtClean="0"/>
              <a:t>FtsZ</a:t>
            </a:r>
            <a:r>
              <a:rPr lang="en-US" dirty="0" smtClean="0"/>
              <a:t> alone </a:t>
            </a:r>
          </a:p>
          <a:p>
            <a:pPr marL="342900" indent="-342900">
              <a:buAutoNum type="alphaUcPeriod"/>
            </a:pPr>
            <a:r>
              <a:rPr lang="en-US" dirty="0" err="1" smtClean="0"/>
              <a:t>MinD</a:t>
            </a:r>
            <a:r>
              <a:rPr lang="en-US" dirty="0" smtClean="0"/>
              <a:t> precursor on</a:t>
            </a:r>
          </a:p>
          <a:p>
            <a:pPr marL="342900" indent="-342900">
              <a:buAutoNum type="alphaUcPeriod"/>
            </a:pPr>
            <a:r>
              <a:rPr lang="en-US" dirty="0" err="1" smtClean="0"/>
              <a:t>MinE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3671" y="1207069"/>
            <a:ext cx="333749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Components of the center finding systems in </a:t>
            </a:r>
            <a:r>
              <a:rPr lang="en-US" dirty="0" err="1">
                <a:solidFill>
                  <a:srgbClr val="000000"/>
                </a:solidFill>
              </a:rPr>
              <a:t>E.Coli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MinD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Min </a:t>
            </a:r>
            <a:r>
              <a:rPr lang="en-US" dirty="0">
                <a:solidFill>
                  <a:srgbClr val="000000"/>
                </a:solidFill>
              </a:rPr>
              <a:t>E and </a:t>
            </a:r>
            <a:r>
              <a:rPr lang="en-US" dirty="0" err="1">
                <a:solidFill>
                  <a:srgbClr val="000000"/>
                </a:solidFill>
              </a:rPr>
              <a:t>FtsZ</a:t>
            </a:r>
            <a:r>
              <a:rPr lang="en-US" dirty="0">
                <a:solidFill>
                  <a:srgbClr val="000000"/>
                </a:solidFill>
              </a:rPr>
              <a:t> alone</a:t>
            </a:r>
          </a:p>
        </p:txBody>
      </p:sp>
      <p:sp>
        <p:nvSpPr>
          <p:cNvPr id="12" name="pole tekstowe 11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0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3.png"/>
          <p:cNvPicPr/>
          <p:nvPr/>
        </p:nvPicPr>
        <p:blipFill rotWithShape="1">
          <a:blip r:embed="rId3"/>
          <a:srcRect l="49678" t="5647" r="9334" b="9682"/>
          <a:stretch/>
        </p:blipFill>
        <p:spPr bwMode="auto">
          <a:xfrm>
            <a:off x="1731717" y="1076200"/>
            <a:ext cx="1102002" cy="3837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14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4" t="3616" r="7442" b="7804"/>
          <a:stretch/>
        </p:blipFill>
        <p:spPr>
          <a:xfrm>
            <a:off x="418831" y="1076200"/>
            <a:ext cx="950041" cy="38374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8461" y="498592"/>
            <a:ext cx="71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FtsZ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6442" y="644906"/>
            <a:ext cx="26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67565" y="623992"/>
            <a:ext cx="26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5" name="Pole tekstowe 2"/>
          <p:cNvSpPr txBox="1">
            <a:spLocks noChangeArrowheads="1"/>
          </p:cNvSpPr>
          <p:nvPr/>
        </p:nvSpPr>
        <p:spPr bwMode="auto">
          <a:xfrm>
            <a:off x="363369" y="5115238"/>
            <a:ext cx="2297067" cy="30777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position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space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units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000" dirty="0">
              <a:effectLst/>
              <a:latin typeface="Calibri"/>
              <a:ea typeface="ＭＳ ゴシック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67565" y="5269127"/>
            <a:ext cx="63706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ole tekstowe 2"/>
          <p:cNvSpPr txBox="1">
            <a:spLocks noChangeArrowheads="1"/>
          </p:cNvSpPr>
          <p:nvPr/>
        </p:nvSpPr>
        <p:spPr bwMode="auto">
          <a:xfrm rot="16200000">
            <a:off x="-1148879" y="2477501"/>
            <a:ext cx="2827644" cy="30777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8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2917" y="5720466"/>
            <a:ext cx="674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components of the complete syste</a:t>
            </a:r>
            <a:r>
              <a:rPr lang="en-US" dirty="0"/>
              <a:t>m</a:t>
            </a:r>
            <a:r>
              <a:rPr lang="en-US" dirty="0" smtClean="0"/>
              <a:t>, represented one by one. </a:t>
            </a:r>
            <a:endParaRPr lang="en-US" dirty="0"/>
          </a:p>
        </p:txBody>
      </p:sp>
      <p:sp>
        <p:nvSpPr>
          <p:cNvPr id="22" name="pole tekstowe 21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8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3.png"/>
          <p:cNvPicPr/>
          <p:nvPr/>
        </p:nvPicPr>
        <p:blipFill rotWithShape="1">
          <a:blip r:embed="rId3"/>
          <a:srcRect l="49678" t="5647" r="9334" b="9682"/>
          <a:stretch/>
        </p:blipFill>
        <p:spPr bwMode="auto">
          <a:xfrm>
            <a:off x="1731717" y="1076200"/>
            <a:ext cx="1102002" cy="3837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14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4" t="3616" r="7442" b="7804"/>
          <a:stretch/>
        </p:blipFill>
        <p:spPr>
          <a:xfrm>
            <a:off x="418831" y="1076200"/>
            <a:ext cx="950041" cy="3837466"/>
          </a:xfrm>
          <a:prstGeom prst="rect">
            <a:avLst/>
          </a:prstGeom>
        </p:spPr>
      </p:pic>
      <p:pic>
        <p:nvPicPr>
          <p:cNvPr id="6" name="image05.png"/>
          <p:cNvPicPr/>
          <p:nvPr/>
        </p:nvPicPr>
        <p:blipFill rotWithShape="1">
          <a:blip r:embed="rId5"/>
          <a:srcRect l="43234" t="7574" r="23175" b="11972"/>
          <a:stretch/>
        </p:blipFill>
        <p:spPr bwMode="auto">
          <a:xfrm>
            <a:off x="3054120" y="1030502"/>
            <a:ext cx="1164974" cy="39094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04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7" t="6742" r="22533" b="11313"/>
          <a:stretch/>
        </p:blipFill>
        <p:spPr bwMode="auto">
          <a:xfrm>
            <a:off x="4366028" y="1030502"/>
            <a:ext cx="1143985" cy="39094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28461" y="498592"/>
            <a:ext cx="71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FtsZ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6442" y="644906"/>
            <a:ext cx="26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67565" y="623992"/>
            <a:ext cx="26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42517" y="661170"/>
            <a:ext cx="83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MinD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22906" y="683258"/>
            <a:ext cx="68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Mind </a:t>
            </a:r>
            <a:endParaRPr lang="en-US" dirty="0"/>
          </a:p>
        </p:txBody>
      </p:sp>
      <p:sp>
        <p:nvSpPr>
          <p:cNvPr id="15" name="Pole tekstowe 2"/>
          <p:cNvSpPr txBox="1">
            <a:spLocks noChangeArrowheads="1"/>
          </p:cNvSpPr>
          <p:nvPr/>
        </p:nvSpPr>
        <p:spPr bwMode="auto">
          <a:xfrm>
            <a:off x="363369" y="5115238"/>
            <a:ext cx="2297067" cy="30777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position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space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units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000" dirty="0">
              <a:effectLst/>
              <a:latin typeface="Calibri"/>
              <a:ea typeface="ＭＳ ゴシック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67565" y="5269127"/>
            <a:ext cx="63706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ole tekstowe 2"/>
          <p:cNvSpPr txBox="1">
            <a:spLocks noChangeArrowheads="1"/>
          </p:cNvSpPr>
          <p:nvPr/>
        </p:nvSpPr>
        <p:spPr bwMode="auto">
          <a:xfrm rot="16200000">
            <a:off x="-1148879" y="2477501"/>
            <a:ext cx="2827644" cy="30777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8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2917" y="5720466"/>
            <a:ext cx="674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components of the complete syste</a:t>
            </a:r>
            <a:r>
              <a:rPr lang="en-US" dirty="0"/>
              <a:t>m</a:t>
            </a:r>
            <a:r>
              <a:rPr lang="en-US" dirty="0" smtClean="0"/>
              <a:t>, represented one by one. </a:t>
            </a:r>
            <a:endParaRPr lang="en-US" dirty="0"/>
          </a:p>
        </p:txBody>
      </p:sp>
      <p:sp>
        <p:nvSpPr>
          <p:cNvPr id="19" name="pole tekstowe 18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6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62000" y="685800"/>
            <a:ext cx="7848600" cy="4762500"/>
          </a:xfrm>
        </p:spPr>
        <p:txBody>
          <a:bodyPr anchor="t">
            <a:normAutofit/>
          </a:bodyPr>
          <a:lstStyle/>
          <a:p>
            <a:r>
              <a:rPr lang="fr-FR" sz="4000" dirty="0" smtClean="0"/>
              <a:t>How </a:t>
            </a:r>
            <a:r>
              <a:rPr lang="fr-FR" sz="4000" dirty="0" err="1" smtClean="0"/>
              <a:t>does</a:t>
            </a:r>
            <a:r>
              <a:rPr lang="fr-FR" sz="4000" dirty="0" smtClean="0"/>
              <a:t> E. coli </a:t>
            </a:r>
            <a:r>
              <a:rPr lang="fr-FR" sz="4000" dirty="0" err="1" smtClean="0"/>
              <a:t>find</a:t>
            </a:r>
            <a:r>
              <a:rPr lang="fr-FR" sz="4000" dirty="0" smtClean="0"/>
              <a:t> </a:t>
            </a:r>
            <a:r>
              <a:rPr lang="fr-FR" sz="4000" dirty="0" err="1" smtClean="0"/>
              <a:t>its</a:t>
            </a:r>
            <a:r>
              <a:rPr lang="fr-FR" sz="4000" dirty="0" smtClean="0"/>
              <a:t> center ?</a:t>
            </a:r>
          </a:p>
          <a:p>
            <a:pPr marL="0" indent="0">
              <a:buNone/>
            </a:pPr>
            <a:endParaRPr lang="fr-FR" dirty="0" smtClean="0">
              <a:sym typeface="Wingdings" pitchFamily="2" charset="2"/>
            </a:endParaRPr>
          </a:p>
          <a:p>
            <a:pPr>
              <a:buFont typeface="Wingdings"/>
              <a:buChar char="è"/>
            </a:pPr>
            <a:r>
              <a:rPr lang="fr-FR" dirty="0" err="1" smtClean="0">
                <a:sym typeface="Wingdings" pitchFamily="2" charset="2"/>
              </a:rPr>
              <a:t>MinD</a:t>
            </a:r>
            <a:r>
              <a:rPr lang="fr-FR" dirty="0" smtClean="0">
                <a:sym typeface="Wingdings" pitchFamily="2" charset="2"/>
              </a:rPr>
              <a:t> pole-to-pole oscillations ! </a:t>
            </a:r>
          </a:p>
          <a:p>
            <a:pPr marL="0" indent="0">
              <a:buNone/>
            </a:pPr>
            <a:endParaRPr lang="fr-FR" dirty="0" smtClean="0">
              <a:sym typeface="Wingdings" pitchFamily="2" charset="2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ym typeface="Wingdings" pitchFamily="2" charset="2"/>
              </a:rPr>
              <a:t> </a:t>
            </a:r>
            <a:endParaRPr lang="fr-F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05100"/>
            <a:ext cx="75438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65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3.png"/>
          <p:cNvPicPr/>
          <p:nvPr/>
        </p:nvPicPr>
        <p:blipFill rotWithShape="1">
          <a:blip r:embed="rId3"/>
          <a:srcRect l="49678" t="5647" r="9334" b="9682"/>
          <a:stretch/>
        </p:blipFill>
        <p:spPr bwMode="auto">
          <a:xfrm>
            <a:off x="1731717" y="1076200"/>
            <a:ext cx="1102002" cy="3837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14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4" t="3616" r="7442" b="7804"/>
          <a:stretch/>
        </p:blipFill>
        <p:spPr>
          <a:xfrm>
            <a:off x="418831" y="1076200"/>
            <a:ext cx="950041" cy="3837466"/>
          </a:xfrm>
          <a:prstGeom prst="rect">
            <a:avLst/>
          </a:prstGeom>
        </p:spPr>
      </p:pic>
      <p:pic>
        <p:nvPicPr>
          <p:cNvPr id="6" name="image05.png"/>
          <p:cNvPicPr/>
          <p:nvPr/>
        </p:nvPicPr>
        <p:blipFill rotWithShape="1">
          <a:blip r:embed="rId5"/>
          <a:srcRect l="43234" t="7574" r="23175" b="11972"/>
          <a:stretch/>
        </p:blipFill>
        <p:spPr bwMode="auto">
          <a:xfrm>
            <a:off x="3054120" y="1030502"/>
            <a:ext cx="1164974" cy="39094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04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7" t="6742" r="22533" b="11313"/>
          <a:stretch/>
        </p:blipFill>
        <p:spPr bwMode="auto">
          <a:xfrm>
            <a:off x="4366028" y="1030502"/>
            <a:ext cx="1143985" cy="39094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16.png"/>
          <p:cNvPicPr/>
          <p:nvPr/>
        </p:nvPicPr>
        <p:blipFill rotWithShape="1">
          <a:blip r:embed="rId7"/>
          <a:srcRect l="46772" t="9040" r="23039" b="13264"/>
          <a:stretch/>
        </p:blipFill>
        <p:spPr bwMode="auto">
          <a:xfrm>
            <a:off x="5861823" y="1076200"/>
            <a:ext cx="1128021" cy="39094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19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4" t="7040" r="21088" b="8906"/>
          <a:stretch/>
        </p:blipFill>
        <p:spPr bwMode="auto">
          <a:xfrm>
            <a:off x="7409655" y="1076200"/>
            <a:ext cx="1238441" cy="39094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28461" y="498592"/>
            <a:ext cx="71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FtsZ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6442" y="644906"/>
            <a:ext cx="26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67565" y="623992"/>
            <a:ext cx="26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42517" y="661170"/>
            <a:ext cx="83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MinD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22906" y="683258"/>
            <a:ext cx="68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Mind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27816" y="661170"/>
            <a:ext cx="83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Mine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80449" y="634900"/>
            <a:ext cx="83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Pole tekstowe 2"/>
          <p:cNvSpPr txBox="1">
            <a:spLocks noChangeArrowheads="1"/>
          </p:cNvSpPr>
          <p:nvPr/>
        </p:nvSpPr>
        <p:spPr bwMode="auto">
          <a:xfrm>
            <a:off x="363369" y="5115238"/>
            <a:ext cx="2297067" cy="30777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position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space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units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000" dirty="0">
              <a:effectLst/>
              <a:latin typeface="Calibri"/>
              <a:ea typeface="ＭＳ ゴシック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67565" y="5269127"/>
            <a:ext cx="63706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ole tekstowe 2"/>
          <p:cNvSpPr txBox="1">
            <a:spLocks noChangeArrowheads="1"/>
          </p:cNvSpPr>
          <p:nvPr/>
        </p:nvSpPr>
        <p:spPr bwMode="auto">
          <a:xfrm rot="16200000">
            <a:off x="-1148879" y="2477501"/>
            <a:ext cx="2827644" cy="30777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8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2917" y="5720466"/>
            <a:ext cx="674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components of the complete syste</a:t>
            </a:r>
            <a:r>
              <a:rPr lang="en-US" dirty="0"/>
              <a:t>m</a:t>
            </a:r>
            <a:r>
              <a:rPr lang="en-US" dirty="0" smtClean="0"/>
              <a:t>, represented one by one. </a:t>
            </a:r>
            <a:endParaRPr lang="en-US" dirty="0"/>
          </a:p>
        </p:txBody>
      </p:sp>
      <p:sp>
        <p:nvSpPr>
          <p:cNvPr id="19" name="pole tekstowe 18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0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6.png"/>
          <p:cNvPicPr/>
          <p:nvPr/>
        </p:nvPicPr>
        <p:blipFill rotWithShape="1">
          <a:blip r:embed="rId2"/>
          <a:srcRect l="37386" t="1676" r="50456" b="4551"/>
          <a:stretch/>
        </p:blipFill>
        <p:spPr bwMode="auto">
          <a:xfrm>
            <a:off x="1749032" y="878787"/>
            <a:ext cx="706797" cy="41138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23.png"/>
          <p:cNvPicPr/>
          <p:nvPr/>
        </p:nvPicPr>
        <p:blipFill rotWithShape="1">
          <a:blip r:embed="rId3"/>
          <a:srcRect l="50815"/>
          <a:stretch/>
        </p:blipFill>
        <p:spPr>
          <a:xfrm>
            <a:off x="3016179" y="2120247"/>
            <a:ext cx="1902060" cy="2659705"/>
          </a:xfrm>
          <a:prstGeom prst="rect">
            <a:avLst/>
          </a:prstGeom>
        </p:spPr>
      </p:pic>
      <p:sp>
        <p:nvSpPr>
          <p:cNvPr id="6" name="Pole tekstowe 2"/>
          <p:cNvSpPr txBox="1">
            <a:spLocks noChangeArrowheads="1"/>
          </p:cNvSpPr>
          <p:nvPr/>
        </p:nvSpPr>
        <p:spPr bwMode="auto">
          <a:xfrm>
            <a:off x="1080589" y="5129287"/>
            <a:ext cx="2124008" cy="338554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600" dirty="0" err="1">
                <a:effectLst/>
                <a:latin typeface="Calibri"/>
                <a:ea typeface="ＭＳ ゴシック"/>
                <a:cs typeface="Times New Roman"/>
              </a:rPr>
              <a:t>position</a:t>
            </a:r>
            <a:r>
              <a:rPr lang="pl-PL" sz="16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600" dirty="0" err="1">
                <a:effectLst/>
                <a:latin typeface="Calibri"/>
                <a:ea typeface="ＭＳ ゴシック"/>
                <a:cs typeface="Times New Roman"/>
              </a:rPr>
              <a:t>space</a:t>
            </a:r>
            <a:r>
              <a:rPr lang="pl-PL" sz="1600" dirty="0">
                <a:effectLst/>
                <a:latin typeface="Calibri"/>
                <a:ea typeface="ＭＳ ゴシック"/>
                <a:cs typeface="Times New Roman"/>
              </a:rPr>
              <a:t> </a:t>
            </a:r>
            <a:r>
              <a:rPr lang="pl-PL" sz="1600" dirty="0" err="1">
                <a:effectLst/>
                <a:latin typeface="Calibri"/>
                <a:ea typeface="ＭＳ ゴシック"/>
                <a:cs typeface="Times New Roman"/>
              </a:rPr>
              <a:t>units</a:t>
            </a:r>
            <a:r>
              <a:rPr lang="pl-PL" sz="16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7" name="Pole tekstowe 2"/>
          <p:cNvSpPr txBox="1">
            <a:spLocks noChangeArrowheads="1"/>
          </p:cNvSpPr>
          <p:nvPr/>
        </p:nvSpPr>
        <p:spPr bwMode="auto">
          <a:xfrm rot="16200000">
            <a:off x="-179345" y="2571741"/>
            <a:ext cx="2827644" cy="369332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36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7208" y="910275"/>
            <a:ext cx="41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system’s components together 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593976" y="4133621"/>
            <a:ext cx="238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switching off of </a:t>
            </a:r>
            <a:r>
              <a:rPr lang="en-US" dirty="0" err="1" smtClean="0"/>
              <a:t>MinD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749032" y="4045213"/>
            <a:ext cx="60594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617789" y="1386494"/>
            <a:ext cx="395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>
                <a:solidFill>
                  <a:schemeClr val="accent1"/>
                </a:solidFill>
              </a:rPr>
              <a:t>FtsZ</a:t>
            </a:r>
            <a:r>
              <a:rPr lang="en-US" b="1" u="sng" dirty="0">
                <a:solidFill>
                  <a:schemeClr val="accent1"/>
                </a:solidFill>
              </a:rPr>
              <a:t> </a:t>
            </a:r>
            <a:r>
              <a:rPr lang="en-US" b="1" u="sng" dirty="0"/>
              <a:t>(red), </a:t>
            </a:r>
            <a:r>
              <a:rPr lang="en-US" b="1" u="sng" dirty="0" err="1">
                <a:solidFill>
                  <a:srgbClr val="69D22D"/>
                </a:solidFill>
              </a:rPr>
              <a:t>MinD</a:t>
            </a:r>
            <a:r>
              <a:rPr lang="en-US" b="1" u="sng" dirty="0">
                <a:solidFill>
                  <a:srgbClr val="69D22D"/>
                </a:solidFill>
              </a:rPr>
              <a:t> </a:t>
            </a:r>
            <a:r>
              <a:rPr lang="en-US" b="1" u="sng" dirty="0"/>
              <a:t>(green), </a:t>
            </a:r>
            <a:r>
              <a:rPr lang="en-US" b="1" u="sng" dirty="0" err="1">
                <a:solidFill>
                  <a:srgbClr val="0000FF"/>
                </a:solidFill>
              </a:rPr>
              <a:t>MinE</a:t>
            </a:r>
            <a:r>
              <a:rPr lang="en-US" b="1" u="sng" dirty="0">
                <a:solidFill>
                  <a:srgbClr val="0000FF"/>
                </a:solidFill>
              </a:rPr>
              <a:t> </a:t>
            </a:r>
            <a:r>
              <a:rPr lang="en-US" b="1" u="sng" dirty="0"/>
              <a:t>(blue)</a:t>
            </a:r>
            <a:endParaRPr lang="en-US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92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5.jpg"/>
          <p:cNvPicPr/>
          <p:nvPr/>
        </p:nvPicPr>
        <p:blipFill rotWithShape="1">
          <a:blip r:embed="rId2"/>
          <a:srcRect l="49105" t="20230" r="48819" b="25147"/>
          <a:stretch/>
        </p:blipFill>
        <p:spPr bwMode="auto">
          <a:xfrm>
            <a:off x="2661992" y="1477438"/>
            <a:ext cx="742608" cy="3463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07.png"/>
          <p:cNvPicPr/>
          <p:nvPr/>
        </p:nvPicPr>
        <p:blipFill rotWithShape="1">
          <a:blip r:embed="rId3"/>
          <a:srcRect l="20667" t="793" r="43333" b="905"/>
          <a:stretch/>
        </p:blipFill>
        <p:spPr bwMode="auto">
          <a:xfrm>
            <a:off x="5121017" y="1477438"/>
            <a:ext cx="1139754" cy="3463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Pole tekstowe 2"/>
          <p:cNvSpPr txBox="1">
            <a:spLocks noChangeArrowheads="1"/>
          </p:cNvSpPr>
          <p:nvPr/>
        </p:nvSpPr>
        <p:spPr bwMode="auto">
          <a:xfrm>
            <a:off x="3404600" y="5217121"/>
            <a:ext cx="2128866" cy="338554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600" dirty="0" err="1">
                <a:effectLst/>
                <a:latin typeface="Calibri"/>
                <a:ea typeface="ＭＳ ゴシック"/>
                <a:cs typeface="Times New Roman"/>
              </a:rPr>
              <a:t>position</a:t>
            </a:r>
            <a:r>
              <a:rPr lang="pl-PL" sz="16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600" dirty="0" err="1">
                <a:effectLst/>
                <a:latin typeface="Calibri"/>
                <a:ea typeface="ＭＳ ゴシック"/>
                <a:cs typeface="Times New Roman"/>
              </a:rPr>
              <a:t>space</a:t>
            </a:r>
            <a:r>
              <a:rPr lang="pl-PL" sz="1600" dirty="0">
                <a:effectLst/>
                <a:latin typeface="Calibri"/>
                <a:ea typeface="ＭＳ ゴシック"/>
                <a:cs typeface="Times New Roman"/>
              </a:rPr>
              <a:t> </a:t>
            </a:r>
            <a:r>
              <a:rPr lang="pl-PL" sz="1600" dirty="0" err="1">
                <a:effectLst/>
                <a:latin typeface="Calibri"/>
                <a:ea typeface="ＭＳ ゴシック"/>
                <a:cs typeface="Times New Roman"/>
              </a:rPr>
              <a:t>units</a:t>
            </a:r>
            <a:r>
              <a:rPr lang="pl-PL" sz="16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55148" y="5134201"/>
            <a:ext cx="738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20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661992" y="5090713"/>
            <a:ext cx="742608" cy="209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61992" y="1359503"/>
            <a:ext cx="310628" cy="209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72358" y="972631"/>
            <a:ext cx="800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232103" y="972636"/>
            <a:ext cx="64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20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128380" y="1320969"/>
            <a:ext cx="742608" cy="209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121017" y="5123704"/>
            <a:ext cx="1139754" cy="209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38052" y="5111707"/>
            <a:ext cx="749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32</a:t>
            </a:r>
            <a:endParaRPr lang="en-US" sz="1600" dirty="0"/>
          </a:p>
        </p:txBody>
      </p:sp>
      <p:sp>
        <p:nvSpPr>
          <p:cNvPr id="13" name="pole tekstowe 12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2" name="pole tekstowe 1"/>
          <p:cNvSpPr txBox="1"/>
          <p:nvPr/>
        </p:nvSpPr>
        <p:spPr>
          <a:xfrm>
            <a:off x="1956971" y="645095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E.Coli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division</a:t>
            </a:r>
            <a:endParaRPr lang="pl-PL" dirty="0"/>
          </a:p>
        </p:txBody>
      </p:sp>
      <p:sp>
        <p:nvSpPr>
          <p:cNvPr id="17" name="pole tekstowe 16"/>
          <p:cNvSpPr txBox="1"/>
          <p:nvPr/>
        </p:nvSpPr>
        <p:spPr>
          <a:xfrm>
            <a:off x="4469033" y="645095"/>
            <a:ext cx="289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E.Coli</a:t>
            </a:r>
            <a:r>
              <a:rPr lang="en-GB" dirty="0" smtClean="0"/>
              <a:t> excessively growing</a:t>
            </a:r>
            <a:endParaRPr lang="en-GB" dirty="0"/>
          </a:p>
        </p:txBody>
      </p:sp>
      <p:sp>
        <p:nvSpPr>
          <p:cNvPr id="18" name="Pole tekstowe 2"/>
          <p:cNvSpPr txBox="1">
            <a:spLocks noChangeArrowheads="1"/>
          </p:cNvSpPr>
          <p:nvPr/>
        </p:nvSpPr>
        <p:spPr bwMode="auto">
          <a:xfrm rot="16200000">
            <a:off x="724043" y="2933691"/>
            <a:ext cx="2827644" cy="369332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36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20" name="Pole tekstowe 2"/>
          <p:cNvSpPr txBox="1">
            <a:spLocks noChangeArrowheads="1"/>
          </p:cNvSpPr>
          <p:nvPr/>
        </p:nvSpPr>
        <p:spPr bwMode="auto">
          <a:xfrm rot="16200000">
            <a:off x="3395633" y="3024307"/>
            <a:ext cx="2827644" cy="369332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3600" dirty="0">
              <a:effectLst/>
              <a:latin typeface="Calibri"/>
              <a:ea typeface="ＭＳ ゴシック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739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98120"/>
            <a:ext cx="7543800" cy="1524000"/>
          </a:xfrm>
        </p:spPr>
        <p:txBody>
          <a:bodyPr/>
          <a:lstStyle/>
          <a:p>
            <a:r>
              <a:rPr lang="en-US" sz="4000" dirty="0" smtClean="0"/>
              <a:t>Part III: MOVIE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Movie </a:t>
            </a:r>
            <a:endParaRPr lang="en-US" dirty="0"/>
          </a:p>
        </p:txBody>
      </p:sp>
      <p:pic>
        <p:nvPicPr>
          <p:cNvPr id="4" name="bhj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685800"/>
            <a:ext cx="5181600" cy="3886200"/>
          </a:xfrm>
        </p:spPr>
      </p:pic>
      <p:sp>
        <p:nvSpPr>
          <p:cNvPr id="5" name="Błyskawica 4"/>
          <p:cNvSpPr/>
          <p:nvPr/>
        </p:nvSpPr>
        <p:spPr>
          <a:xfrm>
            <a:off x="390525" y="923925"/>
            <a:ext cx="1038225" cy="240982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Błyskawica 5"/>
          <p:cNvSpPr/>
          <p:nvPr/>
        </p:nvSpPr>
        <p:spPr>
          <a:xfrm>
            <a:off x="7524750" y="923925"/>
            <a:ext cx="1038225" cy="2409825"/>
          </a:xfrm>
          <a:prstGeom prst="lightningBol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Our </a:t>
            </a:r>
            <a:r>
              <a:rPr lang="fr-FR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results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5853112" y="4829174"/>
            <a:ext cx="283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Produced</a:t>
            </a:r>
            <a:r>
              <a:rPr lang="pl-P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A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Timo</a:t>
            </a:r>
            <a:endParaRPr lang="en-A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l-P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Directed</a:t>
            </a: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Henry</a:t>
            </a:r>
          </a:p>
          <a:p>
            <a:r>
              <a:rPr lang="en-A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Actors: </a:t>
            </a:r>
            <a:r>
              <a:rPr lang="en-A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MinD</a:t>
            </a:r>
            <a:r>
              <a:rPr lang="en-A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A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MinE</a:t>
            </a:r>
            <a:r>
              <a:rPr lang="en-A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A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FtsZ</a:t>
            </a:r>
            <a:endParaRPr lang="en-A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Scenarist</a:t>
            </a:r>
            <a:r>
              <a:rPr lang="en-A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E. coli</a:t>
            </a:r>
          </a:p>
        </p:txBody>
      </p:sp>
    </p:spTree>
    <p:extLst>
      <p:ext uri="{BB962C8B-B14F-4D97-AF65-F5344CB8AC3E}">
        <p14:creationId xmlns:p14="http://schemas.microsoft.com/office/powerpoint/2010/main" val="22183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98120"/>
            <a:ext cx="7543800" cy="1524000"/>
          </a:xfrm>
        </p:spPr>
        <p:txBody>
          <a:bodyPr/>
          <a:lstStyle/>
          <a:p>
            <a:r>
              <a:rPr lang="en-US" sz="4000" dirty="0" smtClean="0"/>
              <a:t>Part IV: Extension of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73" y="849807"/>
            <a:ext cx="2115023" cy="3364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25" y="1825785"/>
            <a:ext cx="6146580" cy="1173438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Project extension ideas</a:t>
            </a:r>
            <a:endParaRPr lang="en-US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4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973" y="849807"/>
            <a:ext cx="2115023" cy="336431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20" y="843914"/>
            <a:ext cx="2234445" cy="33702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725" y="4678896"/>
            <a:ext cx="5837668" cy="975875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Project extension ideas</a:t>
            </a:r>
            <a:endParaRPr lang="en-US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4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973" y="849807"/>
            <a:ext cx="2115023" cy="336431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20" y="843914"/>
            <a:ext cx="2234445" cy="337020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80" y="843914"/>
            <a:ext cx="143256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3" y="2933106"/>
            <a:ext cx="805743" cy="1872357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Project extension ideas</a:t>
            </a:r>
            <a:endParaRPr lang="en-US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0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91" y="843914"/>
            <a:ext cx="1918270" cy="4619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973" y="849807"/>
            <a:ext cx="2115023" cy="336431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20" y="843914"/>
            <a:ext cx="2234445" cy="337020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80" y="843914"/>
            <a:ext cx="143256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3" y="2933106"/>
            <a:ext cx="805743" cy="1872357"/>
          </a:xfrm>
          <a:prstGeom prst="rect">
            <a:avLst/>
          </a:prstGeom>
        </p:spPr>
      </p:pic>
      <p:sp>
        <p:nvSpPr>
          <p:cNvPr id="3" name="Heart 2"/>
          <p:cNvSpPr/>
          <p:nvPr/>
        </p:nvSpPr>
        <p:spPr>
          <a:xfrm>
            <a:off x="6720840" y="4320306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art 8"/>
          <p:cNvSpPr/>
          <p:nvPr/>
        </p:nvSpPr>
        <p:spPr>
          <a:xfrm>
            <a:off x="6940277" y="2291389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art 9"/>
          <p:cNvSpPr/>
          <p:nvPr/>
        </p:nvSpPr>
        <p:spPr>
          <a:xfrm>
            <a:off x="6854553" y="843914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/>
          <p:cNvSpPr/>
          <p:nvPr/>
        </p:nvSpPr>
        <p:spPr>
          <a:xfrm>
            <a:off x="8705125" y="4504130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/>
          <p:cNvSpPr/>
          <p:nvPr/>
        </p:nvSpPr>
        <p:spPr>
          <a:xfrm>
            <a:off x="7821012" y="5575116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/>
          <p:cNvSpPr/>
          <p:nvPr/>
        </p:nvSpPr>
        <p:spPr>
          <a:xfrm>
            <a:off x="8705125" y="1211562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/>
          <p:cNvSpPr/>
          <p:nvPr/>
        </p:nvSpPr>
        <p:spPr>
          <a:xfrm>
            <a:off x="8126810" y="482159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/>
          <p:cNvSpPr/>
          <p:nvPr/>
        </p:nvSpPr>
        <p:spPr>
          <a:xfrm>
            <a:off x="8696426" y="2749282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/>
          <p:cNvSpPr/>
          <p:nvPr/>
        </p:nvSpPr>
        <p:spPr>
          <a:xfrm>
            <a:off x="6845215" y="3249815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/>
          <p:cNvSpPr/>
          <p:nvPr/>
        </p:nvSpPr>
        <p:spPr>
          <a:xfrm>
            <a:off x="6845215" y="5391292"/>
            <a:ext cx="438875" cy="367648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ole tekstowe 18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Project extension ideas</a:t>
            </a:r>
            <a:endParaRPr lang="en-US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4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62000" y="962025"/>
            <a:ext cx="7543800" cy="3886200"/>
          </a:xfrm>
        </p:spPr>
        <p:txBody>
          <a:bodyPr/>
          <a:lstStyle/>
          <a:p>
            <a:r>
              <a:rPr lang="fr-FR" sz="4000" dirty="0" smtClean="0"/>
              <a:t>Introduction of the model</a:t>
            </a:r>
          </a:p>
          <a:p>
            <a:r>
              <a:rPr lang="fr-FR" sz="4000" dirty="0" smtClean="0"/>
              <a:t>Our </a:t>
            </a:r>
            <a:r>
              <a:rPr lang="fr-FR" sz="4000" dirty="0" err="1" smtClean="0"/>
              <a:t>results</a:t>
            </a:r>
            <a:endParaRPr lang="fr-FR" sz="4000" dirty="0" smtClean="0"/>
          </a:p>
          <a:p>
            <a:r>
              <a:rPr lang="fr-FR" sz="4000" dirty="0" err="1" smtClean="0"/>
              <a:t>Awesome</a:t>
            </a:r>
            <a:r>
              <a:rPr lang="fr-FR" sz="4000" dirty="0" smtClean="0"/>
              <a:t> </a:t>
            </a:r>
            <a:r>
              <a:rPr lang="fr-FR" sz="4000" dirty="0" err="1" smtClean="0"/>
              <a:t>movie</a:t>
            </a:r>
            <a:endParaRPr lang="fr-FR" sz="4000" dirty="0" smtClean="0"/>
          </a:p>
          <a:p>
            <a:r>
              <a:rPr lang="fr-FR" sz="4000" dirty="0" smtClean="0"/>
              <a:t>Project </a:t>
            </a:r>
            <a:r>
              <a:rPr lang="fr-FR" sz="4000" dirty="0" err="1" smtClean="0"/>
              <a:t>extansion</a:t>
            </a:r>
            <a:r>
              <a:rPr lang="fr-FR" sz="4000" dirty="0" smtClean="0"/>
              <a:t> </a:t>
            </a:r>
          </a:p>
          <a:p>
            <a:endParaRPr lang="fr-FR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86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9" y="582431"/>
            <a:ext cx="2357145" cy="5543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01" y="582431"/>
            <a:ext cx="5931365" cy="10470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3301" y="1715427"/>
            <a:ext cx="203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Published: 10/09/13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103301" y="2084759"/>
            <a:ext cx="497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The </a:t>
            </a:r>
            <a:r>
              <a:rPr lang="en-US" dirty="0"/>
              <a:t>existence and nature of an active chromosome segregation apparatus in bacteria has been a long-standing debate.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Chromosome</a:t>
            </a:r>
            <a:r>
              <a:rPr lang="pl-PL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</a:t>
            </a:r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segregation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5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9" y="582431"/>
            <a:ext cx="2357145" cy="5543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01" y="582431"/>
            <a:ext cx="5931365" cy="10470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3301" y="1715427"/>
            <a:ext cx="203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Published: 10/09/13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103301" y="3117840"/>
            <a:ext cx="4468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Numerical </a:t>
            </a:r>
            <a:r>
              <a:rPr lang="en-US" dirty="0"/>
              <a:t>simulations show that entropy alone is not sufficient to complete segregation of bacterial chromosomes.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03301" y="2084759"/>
            <a:ext cx="497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The </a:t>
            </a:r>
            <a:r>
              <a:rPr lang="en-US" dirty="0"/>
              <a:t>existence and nature of an active chromosome segregation apparatus in bacteria has been a long-standing debate.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Chromosome</a:t>
            </a:r>
            <a:r>
              <a:rPr lang="pl-PL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</a:t>
            </a:r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segregation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9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9" y="582431"/>
            <a:ext cx="2357145" cy="5543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01" y="582431"/>
            <a:ext cx="5931365" cy="10470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3301" y="1715427"/>
            <a:ext cx="203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Published: 10/09/13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103300" y="3117840"/>
            <a:ext cx="4468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Numerical </a:t>
            </a:r>
            <a:r>
              <a:rPr lang="en-US" dirty="0"/>
              <a:t>simulations show that entropy alone is not sufficient to complete segregation of bacterial chromosomes.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03301" y="4193942"/>
            <a:ext cx="514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-Experimental evidence show that </a:t>
            </a:r>
            <a:r>
              <a:rPr lang="en-US" dirty="0" err="1" smtClean="0"/>
              <a:t>MinD</a:t>
            </a:r>
            <a:r>
              <a:rPr lang="en-US" dirty="0" smtClean="0"/>
              <a:t> oscillations seems to pull the chromosomes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03301" y="2084759"/>
            <a:ext cx="497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The </a:t>
            </a:r>
            <a:r>
              <a:rPr lang="en-US" dirty="0"/>
              <a:t>existence and nature of an active chromosome segregation apparatus in bacteria has been a long-standing debate.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Chromosome</a:t>
            </a:r>
            <a:r>
              <a:rPr lang="pl-PL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</a:t>
            </a:r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segregation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9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9" y="582431"/>
            <a:ext cx="2357145" cy="5543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01" y="582431"/>
            <a:ext cx="5931365" cy="10470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3301" y="1715427"/>
            <a:ext cx="203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Published: 10/09/13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103301" y="3117840"/>
            <a:ext cx="4468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Numerical </a:t>
            </a:r>
            <a:r>
              <a:rPr lang="en-US" dirty="0"/>
              <a:t>simulations show that entropy alone is not sufficient to complete segregation of bacterial chromosomes.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03301" y="4193942"/>
            <a:ext cx="514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-Experimental evidence show that </a:t>
            </a:r>
            <a:r>
              <a:rPr lang="en-US" dirty="0" err="1" smtClean="0"/>
              <a:t>MinD</a:t>
            </a:r>
            <a:r>
              <a:rPr lang="en-US" dirty="0" smtClean="0"/>
              <a:t> oscillations seems to pull the chromosomes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03301" y="2084759"/>
            <a:ext cx="497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The </a:t>
            </a:r>
            <a:r>
              <a:rPr lang="en-US" dirty="0"/>
              <a:t>existence and nature of an active chromosome segregation apparatus in bacteria has been a long-standing debate.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03301" y="4990462"/>
            <a:ext cx="593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0"/>
              <a:buChar char="è"/>
            </a:pPr>
            <a:r>
              <a:rPr lang="en-US" b="1" u="sng" dirty="0" smtClean="0">
                <a:sym typeface="Wingdings"/>
              </a:rPr>
              <a:t>Our Goal: Integrate DNA segregation by the </a:t>
            </a:r>
            <a:r>
              <a:rPr lang="en-US" b="1" u="sng" dirty="0" err="1" smtClean="0">
                <a:sym typeface="Wingdings"/>
              </a:rPr>
              <a:t>MinD</a:t>
            </a:r>
            <a:r>
              <a:rPr lang="en-US" b="1" u="sng" dirty="0" smtClean="0">
                <a:sym typeface="Wingdings"/>
              </a:rPr>
              <a:t> system in our model.</a:t>
            </a:r>
            <a:endParaRPr lang="en-US" b="1" u="sng" dirty="0"/>
          </a:p>
        </p:txBody>
      </p:sp>
      <p:sp>
        <p:nvSpPr>
          <p:cNvPr id="9" name="pole tekstowe 8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Chromosome</a:t>
            </a:r>
            <a:r>
              <a:rPr lang="pl-PL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</a:t>
            </a:r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segregation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07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Methods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Chromosome</a:t>
            </a:r>
            <a:r>
              <a:rPr lang="pl-PL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</a:t>
            </a:r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segregation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6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9" y="724643"/>
            <a:ext cx="6212612" cy="514461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Chromosome</a:t>
            </a:r>
            <a:r>
              <a:rPr lang="pl-PL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</a:t>
            </a:r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segregation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6" name="Pole tekstowe 2"/>
          <p:cNvSpPr txBox="1">
            <a:spLocks noChangeArrowheads="1"/>
          </p:cNvSpPr>
          <p:nvPr/>
        </p:nvSpPr>
        <p:spPr bwMode="auto">
          <a:xfrm rot="16200000">
            <a:off x="554496" y="2902905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7" name="Pole tekstowe 2"/>
          <p:cNvSpPr txBox="1">
            <a:spLocks noChangeArrowheads="1"/>
          </p:cNvSpPr>
          <p:nvPr/>
        </p:nvSpPr>
        <p:spPr bwMode="auto">
          <a:xfrm rot="16200000">
            <a:off x="2046291" y="2969583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8" name="Pole tekstowe 2"/>
          <p:cNvSpPr txBox="1">
            <a:spLocks noChangeArrowheads="1"/>
          </p:cNvSpPr>
          <p:nvPr/>
        </p:nvSpPr>
        <p:spPr bwMode="auto">
          <a:xfrm rot="16200000">
            <a:off x="3499256" y="3054007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9" name="Pole tekstowe 2"/>
          <p:cNvSpPr txBox="1">
            <a:spLocks noChangeArrowheads="1"/>
          </p:cNvSpPr>
          <p:nvPr/>
        </p:nvSpPr>
        <p:spPr bwMode="auto">
          <a:xfrm rot="16200000">
            <a:off x="4256665" y="2673823"/>
            <a:ext cx="2853273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effectLst/>
                <a:latin typeface="Calibri"/>
                <a:ea typeface="ＭＳ ゴシック"/>
                <a:cs typeface="Times New Roman"/>
              </a:rPr>
              <a:t>Time REVSERED 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10" name="Pole tekstowe 2"/>
          <p:cNvSpPr txBox="1">
            <a:spLocks noChangeArrowheads="1"/>
          </p:cNvSpPr>
          <p:nvPr/>
        </p:nvSpPr>
        <p:spPr bwMode="auto">
          <a:xfrm>
            <a:off x="1462449" y="5869259"/>
            <a:ext cx="2297067" cy="30777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position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space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units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000" dirty="0">
              <a:effectLst/>
              <a:latin typeface="Calibri"/>
              <a:ea typeface="ＭＳ ゴシック"/>
              <a:cs typeface="Times New Roman"/>
            </a:endParaRPr>
          </a:p>
        </p:txBody>
      </p:sp>
      <p:cxnSp>
        <p:nvCxnSpPr>
          <p:cNvPr id="12" name="Łącznik prosty ze strzałką 11"/>
          <p:cNvCxnSpPr/>
          <p:nvPr/>
        </p:nvCxnSpPr>
        <p:spPr>
          <a:xfrm>
            <a:off x="3092743" y="6023148"/>
            <a:ext cx="43558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/>
          <p:cNvSpPr txBox="1"/>
          <p:nvPr/>
        </p:nvSpPr>
        <p:spPr>
          <a:xfrm>
            <a:off x="1362075" y="578855"/>
            <a:ext cx="151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Chromosome 1</a:t>
            </a:r>
            <a:endParaRPr lang="pl-PL" sz="1600" dirty="0"/>
          </a:p>
        </p:txBody>
      </p:sp>
      <p:sp>
        <p:nvSpPr>
          <p:cNvPr id="15" name="pole tekstowe 14"/>
          <p:cNvSpPr txBox="1"/>
          <p:nvPr/>
        </p:nvSpPr>
        <p:spPr>
          <a:xfrm>
            <a:off x="2954243" y="578855"/>
            <a:ext cx="151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Chromosome 2</a:t>
            </a:r>
            <a:endParaRPr lang="pl-PL" sz="1600" dirty="0"/>
          </a:p>
        </p:txBody>
      </p:sp>
      <p:sp>
        <p:nvSpPr>
          <p:cNvPr id="16" name="pole tekstowe 15"/>
          <p:cNvSpPr txBox="1"/>
          <p:nvPr/>
        </p:nvSpPr>
        <p:spPr>
          <a:xfrm>
            <a:off x="4873676" y="578855"/>
            <a:ext cx="105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MinD</a:t>
            </a:r>
            <a:endParaRPr lang="pl-PL" dirty="0"/>
          </a:p>
        </p:txBody>
      </p:sp>
      <p:sp>
        <p:nvSpPr>
          <p:cNvPr id="17" name="pole tekstowe 16"/>
          <p:cNvSpPr txBox="1"/>
          <p:nvPr/>
        </p:nvSpPr>
        <p:spPr>
          <a:xfrm>
            <a:off x="5932977" y="456491"/>
            <a:ext cx="2295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Pulling force exerted by </a:t>
            </a:r>
            <a:r>
              <a:rPr lang="en-GB" sz="1600" dirty="0" err="1" smtClean="0"/>
              <a:t>MinD</a:t>
            </a:r>
            <a:r>
              <a:rPr lang="en-GB" sz="1600" dirty="0" smtClean="0"/>
              <a:t> on the DNA</a:t>
            </a:r>
            <a:endParaRPr lang="en-GB" sz="1600" dirty="0"/>
          </a:p>
        </p:txBody>
      </p:sp>
      <p:sp>
        <p:nvSpPr>
          <p:cNvPr id="18" name="Prostokąt 17"/>
          <p:cNvSpPr/>
          <p:nvPr/>
        </p:nvSpPr>
        <p:spPr>
          <a:xfrm>
            <a:off x="5821801" y="948188"/>
            <a:ext cx="331349" cy="458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04175" y="456491"/>
            <a:ext cx="2101600" cy="5412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54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9" y="724643"/>
            <a:ext cx="6212612" cy="514461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5033" y="-85725"/>
            <a:ext cx="58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Chromosome</a:t>
            </a:r>
            <a:r>
              <a:rPr lang="pl-PL" sz="2400" b="1" dirty="0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 </a:t>
            </a:r>
            <a:r>
              <a:rPr lang="pl-PL" sz="2400" b="1" dirty="0" err="1" smtClean="0">
                <a:solidFill>
                  <a:schemeClr val="bg1"/>
                </a:solidFill>
                <a:latin typeface="Batang" pitchFamily="18" charset="-127"/>
                <a:ea typeface="Batang" pitchFamily="18" charset="-127"/>
              </a:rPr>
              <a:t>segregation</a:t>
            </a:r>
            <a:endParaRPr lang="pl-PL" sz="2400" b="1" dirty="0">
              <a:solidFill>
                <a:schemeClr val="bg1"/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6" name="Pole tekstowe 2"/>
          <p:cNvSpPr txBox="1">
            <a:spLocks noChangeArrowheads="1"/>
          </p:cNvSpPr>
          <p:nvPr/>
        </p:nvSpPr>
        <p:spPr bwMode="auto">
          <a:xfrm rot="16200000">
            <a:off x="554496" y="2902905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7" name="Pole tekstowe 2"/>
          <p:cNvSpPr txBox="1">
            <a:spLocks noChangeArrowheads="1"/>
          </p:cNvSpPr>
          <p:nvPr/>
        </p:nvSpPr>
        <p:spPr bwMode="auto">
          <a:xfrm rot="16200000">
            <a:off x="2046291" y="2969583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8" name="Pole tekstowe 2"/>
          <p:cNvSpPr txBox="1">
            <a:spLocks noChangeArrowheads="1"/>
          </p:cNvSpPr>
          <p:nvPr/>
        </p:nvSpPr>
        <p:spPr bwMode="auto">
          <a:xfrm rot="16200000">
            <a:off x="3499256" y="3054007"/>
            <a:ext cx="2092905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time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 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10" name="Pole tekstowe 2"/>
          <p:cNvSpPr txBox="1">
            <a:spLocks noChangeArrowheads="1"/>
          </p:cNvSpPr>
          <p:nvPr/>
        </p:nvSpPr>
        <p:spPr bwMode="auto">
          <a:xfrm>
            <a:off x="1462449" y="5869259"/>
            <a:ext cx="2297067" cy="307777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position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[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space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 </a:t>
            </a:r>
            <a:r>
              <a:rPr lang="pl-PL" sz="1400" dirty="0" err="1">
                <a:effectLst/>
                <a:latin typeface="Calibri"/>
                <a:ea typeface="ＭＳ ゴシック"/>
                <a:cs typeface="Times New Roman"/>
              </a:rPr>
              <a:t>units</a:t>
            </a:r>
            <a:r>
              <a:rPr lang="pl-PL" sz="14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000" dirty="0">
              <a:effectLst/>
              <a:latin typeface="Calibri"/>
              <a:ea typeface="ＭＳ ゴシック"/>
              <a:cs typeface="Times New Roman"/>
            </a:endParaRPr>
          </a:p>
        </p:txBody>
      </p:sp>
      <p:cxnSp>
        <p:nvCxnSpPr>
          <p:cNvPr id="12" name="Łącznik prosty ze strzałką 11"/>
          <p:cNvCxnSpPr/>
          <p:nvPr/>
        </p:nvCxnSpPr>
        <p:spPr>
          <a:xfrm>
            <a:off x="3092743" y="6023148"/>
            <a:ext cx="43558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/>
          <p:cNvSpPr txBox="1"/>
          <p:nvPr/>
        </p:nvSpPr>
        <p:spPr>
          <a:xfrm>
            <a:off x="1362075" y="578855"/>
            <a:ext cx="151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Chromosome 1</a:t>
            </a:r>
            <a:endParaRPr lang="pl-PL" sz="1600" dirty="0"/>
          </a:p>
        </p:txBody>
      </p:sp>
      <p:sp>
        <p:nvSpPr>
          <p:cNvPr id="15" name="pole tekstowe 14"/>
          <p:cNvSpPr txBox="1"/>
          <p:nvPr/>
        </p:nvSpPr>
        <p:spPr>
          <a:xfrm>
            <a:off x="2954243" y="578855"/>
            <a:ext cx="151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Chromosome 2</a:t>
            </a:r>
            <a:endParaRPr lang="pl-PL" sz="1600" dirty="0"/>
          </a:p>
        </p:txBody>
      </p:sp>
      <p:sp>
        <p:nvSpPr>
          <p:cNvPr id="16" name="pole tekstowe 15"/>
          <p:cNvSpPr txBox="1"/>
          <p:nvPr/>
        </p:nvSpPr>
        <p:spPr>
          <a:xfrm>
            <a:off x="4873676" y="578855"/>
            <a:ext cx="105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MinD</a:t>
            </a:r>
            <a:endParaRPr lang="pl-PL" dirty="0"/>
          </a:p>
        </p:txBody>
      </p:sp>
      <p:sp>
        <p:nvSpPr>
          <p:cNvPr id="18" name="Prostokąt 17"/>
          <p:cNvSpPr/>
          <p:nvPr/>
        </p:nvSpPr>
        <p:spPr>
          <a:xfrm>
            <a:off x="5848975" y="857947"/>
            <a:ext cx="331349" cy="458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bg1"/>
              </a:solidFill>
            </a:endParaRPr>
          </a:p>
        </p:txBody>
      </p:sp>
      <p:sp>
        <p:nvSpPr>
          <p:cNvPr id="9" name="Pole tekstowe 2"/>
          <p:cNvSpPr txBox="1">
            <a:spLocks noChangeArrowheads="1"/>
          </p:cNvSpPr>
          <p:nvPr/>
        </p:nvSpPr>
        <p:spPr bwMode="auto">
          <a:xfrm rot="16200000">
            <a:off x="4560838" y="2731453"/>
            <a:ext cx="2853273" cy="276999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effectLst/>
                <a:latin typeface="Calibri"/>
                <a:ea typeface="ＭＳ ゴシック"/>
                <a:cs typeface="Times New Roman"/>
              </a:rPr>
              <a:t>Time[</a:t>
            </a:r>
            <a:r>
              <a:rPr lang="pl-PL" sz="1200" dirty="0" err="1" smtClean="0">
                <a:effectLst/>
                <a:latin typeface="Calibri"/>
                <a:ea typeface="ＭＳ ゴシック"/>
                <a:cs typeface="Times New Roman"/>
              </a:rPr>
              <a:t>number</a:t>
            </a:r>
            <a:r>
              <a:rPr lang="pl-PL" sz="1200" dirty="0" smtClean="0">
                <a:effectLst/>
                <a:latin typeface="Calibri"/>
                <a:ea typeface="ＭＳ ゴシック"/>
                <a:cs typeface="Times New Roman"/>
              </a:rPr>
              <a:t> 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of </a:t>
            </a:r>
            <a:r>
              <a:rPr lang="pl-PL" sz="1200" dirty="0" err="1">
                <a:effectLst/>
                <a:latin typeface="Calibri"/>
                <a:ea typeface="ＭＳ ゴシック"/>
                <a:cs typeface="Times New Roman"/>
              </a:rPr>
              <a:t>iterations</a:t>
            </a:r>
            <a:r>
              <a:rPr lang="pl-PL" sz="1200" dirty="0">
                <a:effectLst/>
                <a:latin typeface="Calibri"/>
                <a:ea typeface="ＭＳ ゴシック"/>
                <a:cs typeface="Times New Roman"/>
              </a:rPr>
              <a:t>]</a:t>
            </a:r>
            <a:endParaRPr lang="en-US" sz="24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17" name="pole tekstowe 16"/>
          <p:cNvSpPr txBox="1"/>
          <p:nvPr/>
        </p:nvSpPr>
        <p:spPr>
          <a:xfrm>
            <a:off x="5932977" y="456491"/>
            <a:ext cx="2295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Pulling force exerted by </a:t>
            </a:r>
            <a:r>
              <a:rPr lang="en-GB" sz="1600" dirty="0" err="1" smtClean="0"/>
              <a:t>MinD</a:t>
            </a:r>
            <a:r>
              <a:rPr lang="en-GB" sz="1600" dirty="0" smtClean="0"/>
              <a:t> on the DNA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444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CONCLUSION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524375"/>
          </a:xfrm>
        </p:spPr>
        <p:txBody>
          <a:bodyPr anchor="t">
            <a:normAutofit/>
          </a:bodyPr>
          <a:lstStyle/>
          <a:p>
            <a:r>
              <a:rPr lang="fr-FR" sz="2800" dirty="0" err="1" smtClean="0"/>
              <a:t>E.coli</a:t>
            </a:r>
            <a:r>
              <a:rPr lang="fr-FR" sz="2800" dirty="0" smtClean="0"/>
              <a:t> </a:t>
            </a:r>
            <a:r>
              <a:rPr lang="fr-FR" sz="2800" dirty="0" err="1" smtClean="0"/>
              <a:t>proteins</a:t>
            </a:r>
            <a:r>
              <a:rPr lang="fr-FR" sz="2800" dirty="0" smtClean="0"/>
              <a:t> </a:t>
            </a:r>
            <a:r>
              <a:rPr lang="fr-FR" sz="2800" dirty="0" err="1" smtClean="0"/>
              <a:t>MinD</a:t>
            </a:r>
            <a:r>
              <a:rPr lang="fr-FR" sz="2800" dirty="0" smtClean="0"/>
              <a:t>/C, </a:t>
            </a:r>
            <a:r>
              <a:rPr lang="fr-FR" sz="2800" dirty="0" err="1" smtClean="0"/>
              <a:t>MinE</a:t>
            </a:r>
            <a:r>
              <a:rPr lang="fr-FR" sz="2800" dirty="0" smtClean="0"/>
              <a:t> and </a:t>
            </a:r>
            <a:r>
              <a:rPr lang="fr-FR" sz="2800" dirty="0" err="1" smtClean="0"/>
              <a:t>FtsZ</a:t>
            </a:r>
            <a:r>
              <a:rPr lang="fr-FR" sz="2800" dirty="0" smtClean="0"/>
              <a:t> </a:t>
            </a:r>
            <a:r>
              <a:rPr lang="fr-FR" sz="2800" dirty="0" err="1" smtClean="0"/>
              <a:t>dynamics</a:t>
            </a:r>
            <a:r>
              <a:rPr lang="fr-FR" sz="2800" dirty="0" smtClean="0"/>
              <a:t>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modeled</a:t>
            </a:r>
            <a:endParaRPr lang="fr-FR" sz="2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2533650" y="-22086"/>
            <a:ext cx="661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How </a:t>
            </a:r>
            <a:r>
              <a:rPr lang="fr-FR" sz="2400" b="1" dirty="0" err="1" smtClean="0">
                <a:solidFill>
                  <a:schemeClr val="bg1"/>
                </a:solidFill>
              </a:rPr>
              <a:t>does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E.coli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find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its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>
                <a:solidFill>
                  <a:schemeClr val="bg1"/>
                </a:solidFill>
              </a:rPr>
              <a:t>center ? </a:t>
            </a:r>
          </a:p>
          <a:p>
            <a:endParaRPr lang="pl-P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5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CONCLUSION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524375"/>
          </a:xfrm>
        </p:spPr>
        <p:txBody>
          <a:bodyPr anchor="t">
            <a:normAutofit/>
          </a:bodyPr>
          <a:lstStyle/>
          <a:p>
            <a:r>
              <a:rPr lang="fr-FR" sz="2800" dirty="0" err="1" smtClean="0"/>
              <a:t>E.coli</a:t>
            </a:r>
            <a:r>
              <a:rPr lang="fr-FR" sz="2800" dirty="0" smtClean="0"/>
              <a:t> </a:t>
            </a:r>
            <a:r>
              <a:rPr lang="fr-FR" sz="2800" dirty="0" err="1" smtClean="0"/>
              <a:t>proteins</a:t>
            </a:r>
            <a:r>
              <a:rPr lang="fr-FR" sz="2800" dirty="0" smtClean="0"/>
              <a:t> </a:t>
            </a:r>
            <a:r>
              <a:rPr lang="fr-FR" sz="2800" dirty="0" err="1" smtClean="0"/>
              <a:t>MinD</a:t>
            </a:r>
            <a:r>
              <a:rPr lang="fr-FR" sz="2800" dirty="0" smtClean="0"/>
              <a:t>/C, </a:t>
            </a:r>
            <a:r>
              <a:rPr lang="fr-FR" sz="2800" dirty="0" err="1" smtClean="0"/>
              <a:t>MinE</a:t>
            </a:r>
            <a:r>
              <a:rPr lang="fr-FR" sz="2800" dirty="0" smtClean="0"/>
              <a:t> and </a:t>
            </a:r>
            <a:r>
              <a:rPr lang="fr-FR" sz="2800" dirty="0" err="1" smtClean="0"/>
              <a:t>FtsZ</a:t>
            </a:r>
            <a:r>
              <a:rPr lang="fr-FR" sz="2800" dirty="0" smtClean="0"/>
              <a:t> </a:t>
            </a:r>
            <a:r>
              <a:rPr lang="fr-FR" sz="2800" dirty="0" err="1" smtClean="0"/>
              <a:t>dynamics</a:t>
            </a:r>
            <a:r>
              <a:rPr lang="fr-FR" sz="2800" dirty="0" smtClean="0"/>
              <a:t>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modeled</a:t>
            </a:r>
            <a:endParaRPr lang="fr-FR" sz="2800" dirty="0"/>
          </a:p>
          <a:p>
            <a:r>
              <a:rPr lang="fr-FR" sz="2800" dirty="0" smtClean="0"/>
              <a:t>The model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robust</a:t>
            </a:r>
            <a:r>
              <a:rPr lang="fr-FR" sz="2800" dirty="0" smtClean="0"/>
              <a:t> and reproductible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533650" y="-22086"/>
            <a:ext cx="661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How </a:t>
            </a:r>
            <a:r>
              <a:rPr lang="fr-FR" sz="2400" b="1" dirty="0" err="1" smtClean="0">
                <a:solidFill>
                  <a:schemeClr val="bg1"/>
                </a:solidFill>
              </a:rPr>
              <a:t>does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E.coli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find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its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>
                <a:solidFill>
                  <a:schemeClr val="bg1"/>
                </a:solidFill>
              </a:rPr>
              <a:t>center ? </a:t>
            </a:r>
          </a:p>
          <a:p>
            <a:endParaRPr lang="pl-P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CONCLUSION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524375"/>
          </a:xfrm>
        </p:spPr>
        <p:txBody>
          <a:bodyPr anchor="t">
            <a:normAutofit/>
          </a:bodyPr>
          <a:lstStyle/>
          <a:p>
            <a:r>
              <a:rPr lang="fr-FR" sz="2800" dirty="0" err="1" smtClean="0"/>
              <a:t>E.coli</a:t>
            </a:r>
            <a:r>
              <a:rPr lang="fr-FR" sz="2800" dirty="0" smtClean="0"/>
              <a:t> </a:t>
            </a:r>
            <a:r>
              <a:rPr lang="fr-FR" sz="2800" dirty="0" err="1" smtClean="0"/>
              <a:t>proteins</a:t>
            </a:r>
            <a:r>
              <a:rPr lang="fr-FR" sz="2800" dirty="0" smtClean="0"/>
              <a:t> </a:t>
            </a:r>
            <a:r>
              <a:rPr lang="fr-FR" sz="2800" dirty="0" err="1" smtClean="0"/>
              <a:t>MinD</a:t>
            </a:r>
            <a:r>
              <a:rPr lang="fr-FR" sz="2800" dirty="0" smtClean="0"/>
              <a:t>/C, </a:t>
            </a:r>
            <a:r>
              <a:rPr lang="fr-FR" sz="2800" dirty="0" err="1" smtClean="0"/>
              <a:t>MinE</a:t>
            </a:r>
            <a:r>
              <a:rPr lang="fr-FR" sz="2800" dirty="0" smtClean="0"/>
              <a:t> and </a:t>
            </a:r>
            <a:r>
              <a:rPr lang="fr-FR" sz="2800" dirty="0" err="1" smtClean="0"/>
              <a:t>FtsZ</a:t>
            </a:r>
            <a:r>
              <a:rPr lang="fr-FR" sz="2800" dirty="0" smtClean="0"/>
              <a:t> </a:t>
            </a:r>
            <a:r>
              <a:rPr lang="fr-FR" sz="2800" dirty="0" err="1" smtClean="0"/>
              <a:t>dynamics</a:t>
            </a:r>
            <a:r>
              <a:rPr lang="fr-FR" sz="2800" dirty="0" smtClean="0"/>
              <a:t>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modeled</a:t>
            </a:r>
            <a:endParaRPr lang="fr-FR" sz="2800" dirty="0"/>
          </a:p>
          <a:p>
            <a:r>
              <a:rPr lang="fr-FR" sz="2800" dirty="0" smtClean="0"/>
              <a:t>The model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robust</a:t>
            </a:r>
            <a:r>
              <a:rPr lang="fr-FR" sz="2800" dirty="0" smtClean="0"/>
              <a:t> and reproductible</a:t>
            </a:r>
          </a:p>
          <a:p>
            <a:r>
              <a:rPr lang="fr-FR" sz="2800" dirty="0" err="1" smtClean="0"/>
              <a:t>Severals</a:t>
            </a:r>
            <a:r>
              <a:rPr lang="fr-FR" sz="2800" dirty="0" smtClean="0"/>
              <a:t> </a:t>
            </a:r>
            <a:r>
              <a:rPr lang="fr-FR" sz="2800" dirty="0" err="1" smtClean="0"/>
              <a:t>improvments</a:t>
            </a:r>
            <a:r>
              <a:rPr lang="fr-FR" sz="2800" dirty="0" smtClean="0"/>
              <a:t> of the model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still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done</a:t>
            </a:r>
            <a:r>
              <a:rPr lang="fr-FR" sz="2800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detailled</a:t>
            </a:r>
            <a:r>
              <a:rPr lang="fr-FR" sz="2000" dirty="0" smtClean="0"/>
              <a:t> </a:t>
            </a:r>
            <a:r>
              <a:rPr lang="fr-FR" sz="2000" dirty="0" err="1" smtClean="0"/>
              <a:t>steps</a:t>
            </a:r>
            <a:r>
              <a:rPr lang="fr-FR" sz="2000" dirty="0" smtClean="0"/>
              <a:t>, </a:t>
            </a:r>
            <a:r>
              <a:rPr lang="fr-FR" sz="2000" dirty="0" err="1" smtClean="0"/>
              <a:t>precision</a:t>
            </a:r>
            <a:r>
              <a:rPr lang="fr-FR" sz="2000" dirty="0" smtClean="0"/>
              <a:t>/variation of </a:t>
            </a:r>
            <a:r>
              <a:rPr lang="fr-FR" sz="2000" dirty="0" err="1" smtClean="0"/>
              <a:t>some</a:t>
            </a:r>
            <a:r>
              <a:rPr lang="fr-FR" sz="2000" dirty="0" smtClean="0"/>
              <a:t> </a:t>
            </a:r>
            <a:r>
              <a:rPr lang="fr-FR" sz="2000" dirty="0" err="1" smtClean="0"/>
              <a:t>parameters</a:t>
            </a:r>
            <a:r>
              <a:rPr lang="fr-FR" sz="2000" dirty="0" smtClean="0"/>
              <a:t>, spatial diffusion…) 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533650" y="-22086"/>
            <a:ext cx="661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How </a:t>
            </a:r>
            <a:r>
              <a:rPr lang="fr-FR" sz="2400" b="1" dirty="0" err="1" smtClean="0">
                <a:solidFill>
                  <a:schemeClr val="bg1"/>
                </a:solidFill>
              </a:rPr>
              <a:t>does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E.coli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find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its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>
                <a:solidFill>
                  <a:schemeClr val="bg1"/>
                </a:solidFill>
              </a:rPr>
              <a:t>center ? </a:t>
            </a:r>
          </a:p>
          <a:p>
            <a:endParaRPr lang="pl-P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98120"/>
            <a:ext cx="7543800" cy="1524000"/>
          </a:xfrm>
        </p:spPr>
        <p:txBody>
          <a:bodyPr/>
          <a:lstStyle/>
          <a:p>
            <a:r>
              <a:rPr lang="en-US" sz="4000" dirty="0" smtClean="0"/>
              <a:t>Part I: Introduction of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5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CONCLUSION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524375"/>
          </a:xfrm>
        </p:spPr>
        <p:txBody>
          <a:bodyPr anchor="t">
            <a:normAutofit/>
          </a:bodyPr>
          <a:lstStyle/>
          <a:p>
            <a:r>
              <a:rPr lang="fr-FR" sz="2800" dirty="0" err="1" smtClean="0"/>
              <a:t>E.coli</a:t>
            </a:r>
            <a:r>
              <a:rPr lang="fr-FR" sz="2800" dirty="0" smtClean="0"/>
              <a:t> </a:t>
            </a:r>
            <a:r>
              <a:rPr lang="fr-FR" sz="2800" dirty="0" err="1" smtClean="0"/>
              <a:t>proteins</a:t>
            </a:r>
            <a:r>
              <a:rPr lang="fr-FR" sz="2800" dirty="0" smtClean="0"/>
              <a:t> </a:t>
            </a:r>
            <a:r>
              <a:rPr lang="fr-FR" sz="2800" dirty="0" err="1" smtClean="0"/>
              <a:t>MinD</a:t>
            </a:r>
            <a:r>
              <a:rPr lang="fr-FR" sz="2800" dirty="0" smtClean="0"/>
              <a:t>/C, </a:t>
            </a:r>
            <a:r>
              <a:rPr lang="fr-FR" sz="2800" dirty="0" err="1" smtClean="0"/>
              <a:t>MinE</a:t>
            </a:r>
            <a:r>
              <a:rPr lang="fr-FR" sz="2800" dirty="0" smtClean="0"/>
              <a:t> and </a:t>
            </a:r>
            <a:r>
              <a:rPr lang="fr-FR" sz="2800" dirty="0" err="1" smtClean="0"/>
              <a:t>FtsZ</a:t>
            </a:r>
            <a:r>
              <a:rPr lang="fr-FR" sz="2800" dirty="0" smtClean="0"/>
              <a:t> </a:t>
            </a:r>
            <a:r>
              <a:rPr lang="fr-FR" sz="2800" dirty="0" err="1" smtClean="0"/>
              <a:t>dynamics</a:t>
            </a:r>
            <a:r>
              <a:rPr lang="fr-FR" sz="2800" dirty="0" smtClean="0"/>
              <a:t>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modeled</a:t>
            </a:r>
            <a:endParaRPr lang="fr-FR" sz="2800" dirty="0"/>
          </a:p>
          <a:p>
            <a:r>
              <a:rPr lang="fr-FR" sz="2800" dirty="0" smtClean="0"/>
              <a:t>The model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robust</a:t>
            </a:r>
            <a:r>
              <a:rPr lang="fr-FR" sz="2800" dirty="0" smtClean="0"/>
              <a:t> and reproductible</a:t>
            </a:r>
          </a:p>
          <a:p>
            <a:r>
              <a:rPr lang="fr-FR" sz="2800" dirty="0" err="1" smtClean="0"/>
              <a:t>Severals</a:t>
            </a:r>
            <a:r>
              <a:rPr lang="fr-FR" sz="2800" dirty="0" smtClean="0"/>
              <a:t> </a:t>
            </a:r>
            <a:r>
              <a:rPr lang="fr-FR" sz="2800" dirty="0" err="1" smtClean="0"/>
              <a:t>improvments</a:t>
            </a:r>
            <a:r>
              <a:rPr lang="fr-FR" sz="2800" dirty="0" smtClean="0"/>
              <a:t> of the model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still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done</a:t>
            </a:r>
            <a:r>
              <a:rPr lang="fr-FR" sz="2800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detailled</a:t>
            </a:r>
            <a:r>
              <a:rPr lang="fr-FR" sz="2000" dirty="0" smtClean="0"/>
              <a:t> </a:t>
            </a:r>
            <a:r>
              <a:rPr lang="fr-FR" sz="2000" dirty="0" err="1" smtClean="0"/>
              <a:t>steps</a:t>
            </a:r>
            <a:r>
              <a:rPr lang="fr-FR" sz="2000" dirty="0" smtClean="0"/>
              <a:t>, </a:t>
            </a:r>
            <a:r>
              <a:rPr lang="fr-FR" sz="2000" dirty="0" err="1" smtClean="0"/>
              <a:t>precision</a:t>
            </a:r>
            <a:r>
              <a:rPr lang="fr-FR" sz="2000" dirty="0" smtClean="0"/>
              <a:t>/variation of </a:t>
            </a:r>
            <a:r>
              <a:rPr lang="fr-FR" sz="2000" dirty="0" err="1" smtClean="0"/>
              <a:t>some</a:t>
            </a:r>
            <a:r>
              <a:rPr lang="fr-FR" sz="2000" dirty="0" smtClean="0"/>
              <a:t> </a:t>
            </a:r>
            <a:r>
              <a:rPr lang="fr-FR" sz="2000" dirty="0" err="1" smtClean="0"/>
              <a:t>parameters</a:t>
            </a:r>
            <a:r>
              <a:rPr lang="fr-FR" sz="2000" dirty="0" smtClean="0"/>
              <a:t>, spatial diffusion…) </a:t>
            </a:r>
          </a:p>
          <a:p>
            <a:r>
              <a:rPr lang="fr-FR" sz="2800" dirty="0" err="1" smtClean="0"/>
              <a:t>MinD</a:t>
            </a:r>
            <a:r>
              <a:rPr lang="fr-FR" sz="2800" dirty="0" smtClean="0"/>
              <a:t> Oscillations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used</a:t>
            </a:r>
            <a:r>
              <a:rPr lang="fr-FR" sz="2800" dirty="0" smtClean="0"/>
              <a:t> to </a:t>
            </a:r>
            <a:r>
              <a:rPr lang="fr-FR" sz="2800" dirty="0" err="1" smtClean="0"/>
              <a:t>perform</a:t>
            </a:r>
            <a:r>
              <a:rPr lang="fr-FR" sz="2800" dirty="0" smtClean="0"/>
              <a:t> chromosomes </a:t>
            </a:r>
            <a:r>
              <a:rPr lang="fr-FR" sz="2800" dirty="0" err="1" smtClean="0"/>
              <a:t>segregations</a:t>
            </a:r>
            <a:r>
              <a:rPr lang="fr-FR" sz="2800" dirty="0" smtClean="0"/>
              <a:t> </a:t>
            </a:r>
            <a:r>
              <a:rPr lang="fr-FR" sz="2800" dirty="0" err="1" smtClean="0"/>
              <a:t>during</a:t>
            </a:r>
            <a:r>
              <a:rPr lang="fr-FR" sz="2800" dirty="0" smtClean="0"/>
              <a:t> the division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533650" y="-22086"/>
            <a:ext cx="661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How </a:t>
            </a:r>
            <a:r>
              <a:rPr lang="fr-FR" sz="2400" b="1" dirty="0" err="1" smtClean="0">
                <a:solidFill>
                  <a:schemeClr val="bg1"/>
                </a:solidFill>
              </a:rPr>
              <a:t>does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E.coli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find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its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>
                <a:solidFill>
                  <a:schemeClr val="bg1"/>
                </a:solidFill>
              </a:rPr>
              <a:t>center ? </a:t>
            </a:r>
          </a:p>
          <a:p>
            <a:endParaRPr lang="pl-P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HAPPY END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Thank you for your attention!</a:t>
            </a:r>
          </a:p>
          <a:p>
            <a:endParaRPr lang="fr-FR" dirty="0" smtClean="0"/>
          </a:p>
          <a:p>
            <a:r>
              <a:rPr lang="fr-FR" i="1" dirty="0" smtClean="0">
                <a:solidFill>
                  <a:schemeClr val="accent1"/>
                </a:solidFill>
                <a:latin typeface="Calibri" pitchFamily="34" charset="0"/>
              </a:rPr>
              <a:t>Note</a:t>
            </a:r>
            <a:r>
              <a:rPr lang="fr-FR" i="1" dirty="0" smtClean="0">
                <a:latin typeface="Calibri" pitchFamily="34" charset="0"/>
              </a:rPr>
              <a:t>: </a:t>
            </a:r>
            <a:r>
              <a:rPr lang="fr-FR" i="1" dirty="0" err="1" smtClean="0">
                <a:latin typeface="Calibri" pitchFamily="34" charset="0"/>
              </a:rPr>
              <a:t>this</a:t>
            </a:r>
            <a:r>
              <a:rPr lang="fr-FR" i="1" dirty="0" smtClean="0">
                <a:latin typeface="Calibri" pitchFamily="34" charset="0"/>
              </a:rPr>
              <a:t> </a:t>
            </a:r>
            <a:r>
              <a:rPr lang="fr-FR" i="1" dirty="0" err="1" smtClean="0">
                <a:latin typeface="Calibri" pitchFamily="34" charset="0"/>
              </a:rPr>
              <a:t>project</a:t>
            </a:r>
            <a:r>
              <a:rPr lang="fr-FR" i="1" dirty="0" smtClean="0">
                <a:latin typeface="Calibri" pitchFamily="34" charset="0"/>
              </a:rPr>
              <a:t> </a:t>
            </a:r>
            <a:r>
              <a:rPr lang="fr-FR" i="1" dirty="0" err="1" smtClean="0">
                <a:latin typeface="Calibri" pitchFamily="34" charset="0"/>
              </a:rPr>
              <a:t>couldn’t</a:t>
            </a:r>
            <a:r>
              <a:rPr lang="fr-FR" i="1" dirty="0" smtClean="0">
                <a:latin typeface="Calibri" pitchFamily="34" charset="0"/>
              </a:rPr>
              <a:t> </a:t>
            </a:r>
            <a:r>
              <a:rPr lang="fr-FR" i="1" dirty="0" err="1" smtClean="0">
                <a:latin typeface="Calibri" pitchFamily="34" charset="0"/>
              </a:rPr>
              <a:t>be</a:t>
            </a:r>
            <a:r>
              <a:rPr lang="fr-FR" i="1" dirty="0" smtClean="0">
                <a:latin typeface="Calibri" pitchFamily="34" charset="0"/>
              </a:rPr>
              <a:t> </a:t>
            </a:r>
            <a:r>
              <a:rPr lang="fr-FR" i="1" dirty="0" err="1" smtClean="0">
                <a:latin typeface="Calibri" pitchFamily="34" charset="0"/>
              </a:rPr>
              <a:t>accomplished</a:t>
            </a:r>
            <a:r>
              <a:rPr lang="fr-FR" i="1" dirty="0" smtClean="0">
                <a:latin typeface="Calibri" pitchFamily="34" charset="0"/>
              </a:rPr>
              <a:t> (or </a:t>
            </a:r>
            <a:r>
              <a:rPr lang="fr-FR" i="1" dirty="0" err="1" smtClean="0">
                <a:latin typeface="Calibri" pitchFamily="34" charset="0"/>
              </a:rPr>
              <a:t>even</a:t>
            </a:r>
            <a:r>
              <a:rPr lang="fr-FR" i="1" dirty="0" smtClean="0">
                <a:latin typeface="Calibri" pitchFamily="34" charset="0"/>
              </a:rPr>
              <a:t> </a:t>
            </a:r>
            <a:r>
              <a:rPr lang="fr-FR" i="1" dirty="0" err="1" smtClean="0">
                <a:latin typeface="Calibri" pitchFamily="34" charset="0"/>
              </a:rPr>
              <a:t>really</a:t>
            </a:r>
            <a:r>
              <a:rPr lang="fr-FR" i="1" dirty="0" smtClean="0">
                <a:latin typeface="Calibri" pitchFamily="34" charset="0"/>
              </a:rPr>
              <a:t> </a:t>
            </a:r>
            <a:r>
              <a:rPr lang="fr-FR" i="1" dirty="0" err="1" smtClean="0">
                <a:latin typeface="Calibri" pitchFamily="34" charset="0"/>
              </a:rPr>
              <a:t>started</a:t>
            </a:r>
            <a:r>
              <a:rPr lang="fr-FR" i="1" dirty="0" smtClean="0">
                <a:latin typeface="Calibri" pitchFamily="34" charset="0"/>
              </a:rPr>
              <a:t>) </a:t>
            </a:r>
            <a:r>
              <a:rPr lang="fr-FR" i="1" dirty="0" err="1" smtClean="0">
                <a:latin typeface="Calibri" pitchFamily="34" charset="0"/>
              </a:rPr>
              <a:t>without</a:t>
            </a:r>
            <a:r>
              <a:rPr lang="fr-FR" i="1" dirty="0" smtClean="0">
                <a:latin typeface="Calibri" pitchFamily="34" charset="0"/>
              </a:rPr>
              <a:t> </a:t>
            </a:r>
            <a:r>
              <a:rPr lang="fr-FR" i="1" dirty="0" err="1" smtClean="0">
                <a:latin typeface="Calibri" pitchFamily="34" charset="0"/>
              </a:rPr>
              <a:t>Timo’s</a:t>
            </a:r>
            <a:r>
              <a:rPr lang="fr-FR" i="1" dirty="0" smtClean="0">
                <a:latin typeface="Calibri" pitchFamily="34" charset="0"/>
              </a:rPr>
              <a:t> help. </a:t>
            </a:r>
            <a:r>
              <a:rPr lang="fr-FR" i="1" dirty="0" err="1" smtClean="0">
                <a:latin typeface="Calibri" pitchFamily="34" charset="0"/>
              </a:rPr>
              <a:t>Thank</a:t>
            </a:r>
            <a:r>
              <a:rPr lang="fr-FR" i="1" dirty="0" smtClean="0">
                <a:latin typeface="Calibri" pitchFamily="34" charset="0"/>
              </a:rPr>
              <a:t> </a:t>
            </a:r>
            <a:r>
              <a:rPr lang="fr-FR" i="1" dirty="0" err="1" smtClean="0">
                <a:latin typeface="Calibri" pitchFamily="34" charset="0"/>
              </a:rPr>
              <a:t>you</a:t>
            </a:r>
            <a:r>
              <a:rPr lang="fr-FR" i="1" dirty="0" smtClean="0">
                <a:latin typeface="Calibri" pitchFamily="34" charset="0"/>
              </a:rPr>
              <a:t> Timo!</a:t>
            </a:r>
            <a:endParaRPr lang="pl-PL" i="1" dirty="0">
              <a:latin typeface="Calibri" pitchFamily="34" charset="0"/>
            </a:endParaRPr>
          </a:p>
        </p:txBody>
      </p:sp>
      <p:sp>
        <p:nvSpPr>
          <p:cNvPr id="4" name="Serce 3"/>
          <p:cNvSpPr/>
          <p:nvPr/>
        </p:nvSpPr>
        <p:spPr>
          <a:xfrm>
            <a:off x="7591424" y="3114675"/>
            <a:ext cx="504825" cy="53340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10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6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427002" y="676586"/>
            <a:ext cx="4429794" cy="5341989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488883" y="1821810"/>
            <a:ext cx="432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B050"/>
                </a:solidFill>
              </a:rPr>
              <a:t>MinD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 smtClean="0"/>
              <a:t>self assemble at the membrane</a:t>
            </a:r>
            <a:endParaRPr lang="en-US" sz="2000" dirty="0"/>
          </a:p>
        </p:txBody>
      </p:sp>
      <p:sp>
        <p:nvSpPr>
          <p:cNvPr id="5" name="TextBox 11"/>
          <p:cNvSpPr txBox="1"/>
          <p:nvPr/>
        </p:nvSpPr>
        <p:spPr>
          <a:xfrm>
            <a:off x="488883" y="2452881"/>
            <a:ext cx="398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MinD</a:t>
            </a:r>
            <a:r>
              <a:rPr lang="en-US" sz="2000" dirty="0" smtClean="0"/>
              <a:t> recruit </a:t>
            </a:r>
            <a:r>
              <a:rPr lang="en-US" sz="2000" b="1" dirty="0" err="1" smtClean="0">
                <a:solidFill>
                  <a:schemeClr val="accent1"/>
                </a:solidFill>
              </a:rPr>
              <a:t>MinC</a:t>
            </a:r>
            <a:r>
              <a:rPr lang="en-US" sz="2000" dirty="0" smtClean="0"/>
              <a:t> that inhibits </a:t>
            </a:r>
            <a:r>
              <a:rPr lang="en-US" sz="2000" dirty="0" err="1" smtClean="0"/>
              <a:t>FtsZ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TextBox 12"/>
          <p:cNvSpPr txBox="1"/>
          <p:nvPr/>
        </p:nvSpPr>
        <p:spPr>
          <a:xfrm>
            <a:off x="494192" y="3522458"/>
            <a:ext cx="365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MinD</a:t>
            </a:r>
            <a:r>
              <a:rPr lang="en-US" sz="2000" dirty="0" smtClean="0"/>
              <a:t> also recruit </a:t>
            </a:r>
            <a:r>
              <a:rPr lang="en-US" sz="2000" b="1" dirty="0" err="1" smtClean="0">
                <a:solidFill>
                  <a:srgbClr val="FFC000"/>
                </a:solidFill>
              </a:rPr>
              <a:t>MinE</a:t>
            </a:r>
            <a:r>
              <a:rPr lang="en-US" sz="2000" dirty="0" smtClean="0"/>
              <a:t> rings, that unbound </a:t>
            </a:r>
            <a:r>
              <a:rPr lang="en-US" sz="2000" dirty="0" err="1" smtClean="0"/>
              <a:t>MinD</a:t>
            </a:r>
            <a:endParaRPr lang="en-US" sz="2000" dirty="0"/>
          </a:p>
        </p:txBody>
      </p:sp>
      <p:sp>
        <p:nvSpPr>
          <p:cNvPr id="7" name="Rectangle 14"/>
          <p:cNvSpPr/>
          <p:nvPr/>
        </p:nvSpPr>
        <p:spPr>
          <a:xfrm>
            <a:off x="488883" y="4847139"/>
            <a:ext cx="3291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result of this system is a</a:t>
            </a:r>
            <a:r>
              <a:rPr lang="en-US" sz="2000" b="1" dirty="0"/>
              <a:t> pole-</a:t>
            </a:r>
            <a:r>
              <a:rPr lang="en-US" sz="2000" b="1" dirty="0" smtClean="0"/>
              <a:t>to-pole </a:t>
            </a:r>
            <a:r>
              <a:rPr lang="en-US" sz="2000" b="1" dirty="0"/>
              <a:t>oscillation</a:t>
            </a:r>
            <a:r>
              <a:rPr lang="en-US" sz="2000" dirty="0"/>
              <a:t> of </a:t>
            </a:r>
            <a:r>
              <a:rPr lang="en-US" sz="2000" dirty="0" err="1"/>
              <a:t>MinD</a:t>
            </a:r>
            <a:r>
              <a:rPr lang="en-US" sz="2000" dirty="0"/>
              <a:t>/C</a:t>
            </a:r>
            <a:r>
              <a:rPr lang="fr-FR" sz="2000" dirty="0"/>
              <a:t> </a:t>
            </a:r>
            <a:endParaRPr lang="en-US" sz="2000" dirty="0"/>
          </a:p>
        </p:txBody>
      </p:sp>
      <p:sp>
        <p:nvSpPr>
          <p:cNvPr id="8" name="TextBox 15"/>
          <p:cNvSpPr txBox="1"/>
          <p:nvPr/>
        </p:nvSpPr>
        <p:spPr>
          <a:xfrm>
            <a:off x="638175" y="676897"/>
            <a:ext cx="211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Some facts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52055" y="1143649"/>
            <a:ext cx="432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3"/>
                </a:solidFill>
              </a:rPr>
              <a:t>FtsZ</a:t>
            </a:r>
            <a:r>
              <a:rPr lang="en-US" sz="2000" dirty="0" smtClean="0"/>
              <a:t> define the position of division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4427002" y="1745639"/>
            <a:ext cx="3297773" cy="4272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2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6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427002" y="676586"/>
            <a:ext cx="4429794" cy="5341989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488883" y="1821810"/>
            <a:ext cx="432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B050"/>
                </a:solidFill>
              </a:rPr>
              <a:t>MinD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 smtClean="0"/>
              <a:t>self assemble at the membrane</a:t>
            </a:r>
            <a:endParaRPr lang="en-US" sz="2000" dirty="0"/>
          </a:p>
        </p:txBody>
      </p:sp>
      <p:sp>
        <p:nvSpPr>
          <p:cNvPr id="5" name="TextBox 11"/>
          <p:cNvSpPr txBox="1"/>
          <p:nvPr/>
        </p:nvSpPr>
        <p:spPr>
          <a:xfrm>
            <a:off x="488883" y="2452881"/>
            <a:ext cx="398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MinD</a:t>
            </a:r>
            <a:r>
              <a:rPr lang="en-US" sz="2000" dirty="0" smtClean="0"/>
              <a:t> recruit </a:t>
            </a:r>
            <a:r>
              <a:rPr lang="en-US" sz="2000" b="1" dirty="0" err="1" smtClean="0">
                <a:solidFill>
                  <a:schemeClr val="accent1"/>
                </a:solidFill>
              </a:rPr>
              <a:t>MinC</a:t>
            </a:r>
            <a:r>
              <a:rPr lang="en-US" sz="2000" dirty="0" smtClean="0"/>
              <a:t> that inhibits </a:t>
            </a:r>
            <a:r>
              <a:rPr lang="en-US" sz="2000" dirty="0" err="1" smtClean="0"/>
              <a:t>FtsZ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TextBox 12"/>
          <p:cNvSpPr txBox="1"/>
          <p:nvPr/>
        </p:nvSpPr>
        <p:spPr>
          <a:xfrm>
            <a:off x="494192" y="3522458"/>
            <a:ext cx="365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MinD</a:t>
            </a:r>
            <a:r>
              <a:rPr lang="en-US" sz="2000" dirty="0" smtClean="0"/>
              <a:t> also recruit </a:t>
            </a:r>
            <a:r>
              <a:rPr lang="en-US" sz="2000" b="1" dirty="0" err="1" smtClean="0">
                <a:solidFill>
                  <a:srgbClr val="FFC000"/>
                </a:solidFill>
              </a:rPr>
              <a:t>MinE</a:t>
            </a:r>
            <a:r>
              <a:rPr lang="en-US" sz="2000" dirty="0" smtClean="0"/>
              <a:t> rings, that unbound </a:t>
            </a:r>
            <a:r>
              <a:rPr lang="en-US" sz="2000" dirty="0" err="1" smtClean="0"/>
              <a:t>MinD</a:t>
            </a:r>
            <a:endParaRPr lang="en-US" sz="2000" dirty="0"/>
          </a:p>
        </p:txBody>
      </p:sp>
      <p:sp>
        <p:nvSpPr>
          <p:cNvPr id="7" name="Rectangle 14"/>
          <p:cNvSpPr/>
          <p:nvPr/>
        </p:nvSpPr>
        <p:spPr>
          <a:xfrm>
            <a:off x="488883" y="4847139"/>
            <a:ext cx="3291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result of this system is a</a:t>
            </a:r>
            <a:r>
              <a:rPr lang="en-US" sz="2000" b="1" dirty="0"/>
              <a:t> pole-</a:t>
            </a:r>
            <a:r>
              <a:rPr lang="en-US" sz="2000" b="1" dirty="0" smtClean="0"/>
              <a:t>to-pole </a:t>
            </a:r>
            <a:r>
              <a:rPr lang="en-US" sz="2000" b="1" dirty="0"/>
              <a:t>oscillation</a:t>
            </a:r>
            <a:r>
              <a:rPr lang="en-US" sz="2000" dirty="0"/>
              <a:t> of </a:t>
            </a:r>
            <a:r>
              <a:rPr lang="en-US" sz="2000" dirty="0" err="1"/>
              <a:t>MinD</a:t>
            </a:r>
            <a:r>
              <a:rPr lang="en-US" sz="2000" dirty="0"/>
              <a:t>/C</a:t>
            </a:r>
            <a:r>
              <a:rPr lang="fr-FR" sz="2000" dirty="0"/>
              <a:t> </a:t>
            </a:r>
            <a:endParaRPr lang="en-US" sz="2000" dirty="0"/>
          </a:p>
        </p:txBody>
      </p:sp>
      <p:sp>
        <p:nvSpPr>
          <p:cNvPr id="8" name="TextBox 15"/>
          <p:cNvSpPr txBox="1"/>
          <p:nvPr/>
        </p:nvSpPr>
        <p:spPr>
          <a:xfrm>
            <a:off x="638175" y="676897"/>
            <a:ext cx="211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Some facts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52055" y="1143649"/>
            <a:ext cx="432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3"/>
                </a:solidFill>
              </a:rPr>
              <a:t>FtsZ</a:t>
            </a:r>
            <a:r>
              <a:rPr lang="en-US" sz="2000" dirty="0" smtClean="0"/>
              <a:t> define the position of division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4427002" y="2981325"/>
            <a:ext cx="3297773" cy="3037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6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427002" y="676586"/>
            <a:ext cx="4429794" cy="5341989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488883" y="1821810"/>
            <a:ext cx="432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B050"/>
                </a:solidFill>
              </a:rPr>
              <a:t>MinD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 smtClean="0"/>
              <a:t>self assemble at the membrane</a:t>
            </a:r>
            <a:endParaRPr lang="en-US" sz="2000" dirty="0"/>
          </a:p>
        </p:txBody>
      </p:sp>
      <p:sp>
        <p:nvSpPr>
          <p:cNvPr id="5" name="TextBox 11"/>
          <p:cNvSpPr txBox="1"/>
          <p:nvPr/>
        </p:nvSpPr>
        <p:spPr>
          <a:xfrm>
            <a:off x="488883" y="2452881"/>
            <a:ext cx="398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MinD</a:t>
            </a:r>
            <a:r>
              <a:rPr lang="en-US" sz="2000" dirty="0" smtClean="0"/>
              <a:t> recruit </a:t>
            </a:r>
            <a:r>
              <a:rPr lang="en-US" sz="2000" b="1" dirty="0" err="1" smtClean="0">
                <a:solidFill>
                  <a:schemeClr val="accent1"/>
                </a:solidFill>
              </a:rPr>
              <a:t>MinC</a:t>
            </a:r>
            <a:r>
              <a:rPr lang="en-US" sz="2000" dirty="0" smtClean="0"/>
              <a:t> that inhibits </a:t>
            </a:r>
            <a:r>
              <a:rPr lang="en-US" sz="2000" dirty="0" err="1" smtClean="0"/>
              <a:t>FtsZ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TextBox 12"/>
          <p:cNvSpPr txBox="1"/>
          <p:nvPr/>
        </p:nvSpPr>
        <p:spPr>
          <a:xfrm>
            <a:off x="494192" y="3522458"/>
            <a:ext cx="365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MinD</a:t>
            </a:r>
            <a:r>
              <a:rPr lang="en-US" sz="2000" dirty="0" smtClean="0"/>
              <a:t> also recruit </a:t>
            </a:r>
            <a:r>
              <a:rPr lang="en-US" sz="2000" b="1" dirty="0" err="1" smtClean="0">
                <a:solidFill>
                  <a:srgbClr val="FFC000"/>
                </a:solidFill>
              </a:rPr>
              <a:t>MinE</a:t>
            </a:r>
            <a:r>
              <a:rPr lang="en-US" sz="2000" dirty="0" smtClean="0"/>
              <a:t> rings, that unbound </a:t>
            </a:r>
            <a:r>
              <a:rPr lang="en-US" sz="2000" dirty="0" err="1" smtClean="0"/>
              <a:t>MinD</a:t>
            </a:r>
            <a:endParaRPr lang="en-US" sz="2000" dirty="0"/>
          </a:p>
        </p:txBody>
      </p:sp>
      <p:sp>
        <p:nvSpPr>
          <p:cNvPr id="7" name="Rectangle 14"/>
          <p:cNvSpPr/>
          <p:nvPr/>
        </p:nvSpPr>
        <p:spPr>
          <a:xfrm>
            <a:off x="488883" y="4847139"/>
            <a:ext cx="3291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result of this system is a</a:t>
            </a:r>
            <a:r>
              <a:rPr lang="en-US" sz="2000" b="1" dirty="0"/>
              <a:t> pole-</a:t>
            </a:r>
            <a:r>
              <a:rPr lang="en-US" sz="2000" b="1" dirty="0" smtClean="0"/>
              <a:t>to-pole </a:t>
            </a:r>
            <a:r>
              <a:rPr lang="en-US" sz="2000" b="1" dirty="0"/>
              <a:t>oscillation</a:t>
            </a:r>
            <a:r>
              <a:rPr lang="en-US" sz="2000" dirty="0"/>
              <a:t> of </a:t>
            </a:r>
            <a:r>
              <a:rPr lang="en-US" sz="2000" dirty="0" err="1"/>
              <a:t>MinD</a:t>
            </a:r>
            <a:r>
              <a:rPr lang="en-US" sz="2000" dirty="0"/>
              <a:t>/C</a:t>
            </a:r>
            <a:r>
              <a:rPr lang="fr-FR" sz="2000" dirty="0"/>
              <a:t> </a:t>
            </a:r>
            <a:endParaRPr lang="en-US" sz="2000" dirty="0"/>
          </a:p>
        </p:txBody>
      </p:sp>
      <p:sp>
        <p:nvSpPr>
          <p:cNvPr id="8" name="TextBox 15"/>
          <p:cNvSpPr txBox="1"/>
          <p:nvPr/>
        </p:nvSpPr>
        <p:spPr>
          <a:xfrm>
            <a:off x="638175" y="676897"/>
            <a:ext cx="211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Some facts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52055" y="1143649"/>
            <a:ext cx="432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3"/>
                </a:solidFill>
              </a:rPr>
              <a:t>FtsZ</a:t>
            </a:r>
            <a:r>
              <a:rPr lang="en-US" sz="2000" dirty="0" smtClean="0"/>
              <a:t> define the position of division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4427002" y="4230344"/>
            <a:ext cx="3297773" cy="1788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7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6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427002" y="676586"/>
            <a:ext cx="4429794" cy="5341989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488883" y="1821810"/>
            <a:ext cx="432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B050"/>
                </a:solidFill>
              </a:rPr>
              <a:t>MinD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 smtClean="0"/>
              <a:t>self assemble at the membrane</a:t>
            </a:r>
            <a:endParaRPr lang="en-US" sz="2000" dirty="0"/>
          </a:p>
        </p:txBody>
      </p:sp>
      <p:sp>
        <p:nvSpPr>
          <p:cNvPr id="5" name="TextBox 11"/>
          <p:cNvSpPr txBox="1"/>
          <p:nvPr/>
        </p:nvSpPr>
        <p:spPr>
          <a:xfrm>
            <a:off x="488883" y="2452881"/>
            <a:ext cx="398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MinD</a:t>
            </a:r>
            <a:r>
              <a:rPr lang="en-US" sz="2000" dirty="0" smtClean="0"/>
              <a:t> recruit </a:t>
            </a:r>
            <a:r>
              <a:rPr lang="en-US" sz="2000" b="1" dirty="0" err="1" smtClean="0">
                <a:solidFill>
                  <a:schemeClr val="accent1"/>
                </a:solidFill>
              </a:rPr>
              <a:t>MinC</a:t>
            </a:r>
            <a:r>
              <a:rPr lang="en-US" sz="2000" dirty="0" smtClean="0"/>
              <a:t> that inhibits </a:t>
            </a:r>
            <a:r>
              <a:rPr lang="en-US" sz="2000" dirty="0" err="1" smtClean="0"/>
              <a:t>FtsZ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TextBox 12"/>
          <p:cNvSpPr txBox="1"/>
          <p:nvPr/>
        </p:nvSpPr>
        <p:spPr>
          <a:xfrm>
            <a:off x="494192" y="3522458"/>
            <a:ext cx="3654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MinD</a:t>
            </a:r>
            <a:r>
              <a:rPr lang="en-US" sz="2000" dirty="0" smtClean="0"/>
              <a:t> also recruit </a:t>
            </a:r>
            <a:r>
              <a:rPr lang="en-US" sz="2000" b="1" dirty="0" err="1" smtClean="0">
                <a:solidFill>
                  <a:srgbClr val="FFC000"/>
                </a:solidFill>
              </a:rPr>
              <a:t>MinE</a:t>
            </a:r>
            <a:r>
              <a:rPr lang="en-US" sz="2000" dirty="0" smtClean="0"/>
              <a:t> rings, that unbound </a:t>
            </a:r>
            <a:r>
              <a:rPr lang="en-US" sz="2000" dirty="0" err="1" smtClean="0"/>
              <a:t>MinD</a:t>
            </a:r>
            <a:endParaRPr lang="en-US" sz="2000" dirty="0"/>
          </a:p>
        </p:txBody>
      </p:sp>
      <p:sp>
        <p:nvSpPr>
          <p:cNvPr id="7" name="Rectangle 14"/>
          <p:cNvSpPr/>
          <p:nvPr/>
        </p:nvSpPr>
        <p:spPr>
          <a:xfrm>
            <a:off x="488883" y="4847139"/>
            <a:ext cx="3291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result of this system is a</a:t>
            </a:r>
            <a:r>
              <a:rPr lang="en-US" sz="2000" b="1" dirty="0"/>
              <a:t> pole-</a:t>
            </a:r>
            <a:r>
              <a:rPr lang="en-US" sz="2000" b="1" dirty="0" smtClean="0"/>
              <a:t>to-pole </a:t>
            </a:r>
            <a:r>
              <a:rPr lang="en-US" sz="2000" b="1" dirty="0"/>
              <a:t>oscillation</a:t>
            </a:r>
            <a:r>
              <a:rPr lang="en-US" sz="2000" dirty="0"/>
              <a:t> of </a:t>
            </a:r>
            <a:r>
              <a:rPr lang="en-US" sz="2000" dirty="0" err="1"/>
              <a:t>MinD</a:t>
            </a:r>
            <a:r>
              <a:rPr lang="en-US" sz="2000" dirty="0"/>
              <a:t>/C</a:t>
            </a:r>
            <a:r>
              <a:rPr lang="fr-FR" sz="2000" dirty="0"/>
              <a:t> </a:t>
            </a:r>
            <a:endParaRPr lang="en-US" sz="2000" dirty="0"/>
          </a:p>
        </p:txBody>
      </p:sp>
      <p:sp>
        <p:nvSpPr>
          <p:cNvPr id="8" name="TextBox 15"/>
          <p:cNvSpPr txBox="1"/>
          <p:nvPr/>
        </p:nvSpPr>
        <p:spPr>
          <a:xfrm>
            <a:off x="638175" y="676897"/>
            <a:ext cx="211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Some facts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2872334" y="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 of the model</a:t>
            </a:r>
            <a:endParaRPr lang="pl-PL" b="1" dirty="0">
              <a:solidFill>
                <a:schemeClr val="bg1"/>
              </a:solidFill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52055" y="1143649"/>
            <a:ext cx="432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3"/>
                </a:solidFill>
              </a:rPr>
              <a:t>FtsZ</a:t>
            </a:r>
            <a:r>
              <a:rPr lang="en-US" sz="2000" dirty="0" smtClean="0"/>
              <a:t> define the position of division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09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wsPrint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NewsPrint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NewsPri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2700</TotalTime>
  <Words>1337</Words>
  <Application>Microsoft Office PowerPoint</Application>
  <PresentationFormat>Pokaz na ekranie (4:3)</PresentationFormat>
  <Paragraphs>318</Paragraphs>
  <Slides>51</Slides>
  <Notes>12</Notes>
  <HiddenSlides>0</HiddenSlides>
  <MMClips>1</MMClips>
  <ScaleCrop>false</ScaleCrop>
  <HeadingPairs>
    <vt:vector size="6" baseType="variant">
      <vt:variant>
        <vt:lpstr>Motyw</vt:lpstr>
      </vt:variant>
      <vt:variant>
        <vt:i4>4</vt:i4>
      </vt:variant>
      <vt:variant>
        <vt:lpstr>Łącza</vt:lpstr>
      </vt:variant>
      <vt:variant>
        <vt:i4>7</vt:i4>
      </vt:variant>
      <vt:variant>
        <vt:lpstr>Tytuły slajdów</vt:lpstr>
      </vt:variant>
      <vt:variant>
        <vt:i4>51</vt:i4>
      </vt:variant>
    </vt:vector>
  </HeadingPairs>
  <TitlesOfParts>
    <vt:vector size="62" baseType="lpstr">
      <vt:lpstr>Newsprint</vt:lpstr>
      <vt:lpstr>1_NewsPrint</vt:lpstr>
      <vt:lpstr>2_NewsPrint</vt:lpstr>
      <vt:lpstr>4_NewsPrint</vt:lpstr>
      <vt:lpstr>Utilisateurs:hdebelly:Downloads:Report.docx!OLE_LINK1</vt:lpstr>
      <vt:lpstr>Utilisateurs:hdebelly:Downloads:Report.docx!OLE_LINK1</vt:lpstr>
      <vt:lpstr>Utilisateurs:hdebelly:Downloads:Report.docx!OLE_LINK1</vt:lpstr>
      <vt:lpstr>Utilisateurs:hdebelly:Downloads:Report.docx!OLE_LINK1</vt:lpstr>
      <vt:lpstr>Utilisateurs:hdebelly:Downloads:Report.docx!OLE_LINK1</vt:lpstr>
      <vt:lpstr>Utilisateurs:hdebelly:Downloads:Report.docx!OLE_LINK1</vt:lpstr>
      <vt:lpstr>Utilisateurs:hdebelly:Downloads:Report.docx!OLE_LINK1</vt:lpstr>
      <vt:lpstr>Pattern formation in Escherichia coli: A model for the pole-to-pole oscillations of Min proteins and the localization of the division site </vt:lpstr>
      <vt:lpstr>INTRODUCTION</vt:lpstr>
      <vt:lpstr>INTRODUCTION</vt:lpstr>
      <vt:lpstr>Plan</vt:lpstr>
      <vt:lpstr>Part I: Introduction of the model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Part II : Our results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Part III: MOVIE !</vt:lpstr>
      <vt:lpstr>Awesome Movie </vt:lpstr>
      <vt:lpstr>Part IV: Extension of the model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CONCLUSION</vt:lpstr>
      <vt:lpstr>CONCLUSION</vt:lpstr>
      <vt:lpstr>CONCLUSION</vt:lpstr>
      <vt:lpstr>CONCLUSION</vt:lpstr>
      <vt:lpstr>HAPPY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 cri</dc:creator>
  <cp:lastModifiedBy>Ulcia</cp:lastModifiedBy>
  <cp:revision>63</cp:revision>
  <dcterms:created xsi:type="dcterms:W3CDTF">2013-12-09T11:14:53Z</dcterms:created>
  <dcterms:modified xsi:type="dcterms:W3CDTF">2013-12-15T19:42:04Z</dcterms:modified>
</cp:coreProperties>
</file>